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30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542314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5c403b4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5c403b4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99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d3ca17c5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d3ca17c5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24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3e897fd0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3e897fd0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524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ad76ea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ad76ea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11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5c403b42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5c403b42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11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5c403b42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5c403b42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727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5c403b42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5c403b42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919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3e897fd0c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3e897fd0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846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3e897fd0c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3e897fd0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361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3e897fd0c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3e897fd0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095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3e897fd0c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3e897fd0c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007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5c403b42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5c403b4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401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3e897fd0c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3e897fd0c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786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3e897fd0c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3e897fd0c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141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73e897fd0c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73e897fd0c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461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73e897fd0c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73e897fd0c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190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3e897fd0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3e897fd0c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081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3e897fd0c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3e897fd0c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574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73e897fd0c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73e897fd0c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938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c0d396795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7c0d39679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69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3e897fd0c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3e897fd0c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036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3e897fd0c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73e897fd0c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6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5c403b42a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5c403b42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040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c0d396795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c0d39679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628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c0d39679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c0d3967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533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c0d39679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c0d39679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483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c0d396795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c0d39679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843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7c0d39679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7c0d39679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004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c0d396795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7c0d39679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353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3e897fd0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73e897fd0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21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5c403b42a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5c403b42a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213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7c0d39679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7c0d39679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465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65c403b42a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65c403b42a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22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5c403b42a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5c403b42a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535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7c0d39679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7c0d39679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085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65c403b42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65c403b42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379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65c403b42a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65c403b42a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46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d3ca17c5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6d3ca17c5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972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6d3ca17c5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6d3ca17c5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296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d3ca17c5f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d3ca17c5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951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5c403b42a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5c403b42a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10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c403b42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c403b42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47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3e897fd0c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3e897fd0c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520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5c403b42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5c403b42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126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1</a:t>
            </a:fld>
            <a:endParaRPr sz="1000">
              <a:solidFill>
                <a:srgbClr val="595959"/>
              </a:solidFill>
            </a:endParaRPr>
          </a:p>
        </p:txBody>
      </p:sp>
      <p:sp>
        <p:nvSpPr>
          <p:cNvPr id="56" name="Google Shape;56;p13"/>
          <p:cNvSpPr txBox="1"/>
          <p:nvPr/>
        </p:nvSpPr>
        <p:spPr>
          <a:xfrm>
            <a:off x="0" y="363100"/>
            <a:ext cx="8603700" cy="145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   </a:t>
            </a:r>
            <a:r>
              <a:rPr lang="en" sz="3000" b="1">
                <a:solidFill>
                  <a:schemeClr val="dk1"/>
                </a:solidFill>
                <a:latin typeface="Times New Roman"/>
                <a:ea typeface="Times New Roman"/>
                <a:cs typeface="Times New Roman"/>
                <a:sym typeface="Times New Roman"/>
              </a:rPr>
              <a:t>User Mobility and Quality-of-Experience Aware</a:t>
            </a:r>
            <a:endParaRPr sz="3000" b="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3000" b="1">
                <a:solidFill>
                  <a:schemeClr val="dk1"/>
                </a:solidFill>
                <a:latin typeface="Times New Roman"/>
                <a:ea typeface="Times New Roman"/>
                <a:cs typeface="Times New Roman"/>
                <a:sym typeface="Times New Roman"/>
              </a:rPr>
              <a:t>Placement of Virtual Network Functions in 5G</a:t>
            </a:r>
            <a:endParaRPr sz="30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30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3000" b="1"/>
          </a:p>
        </p:txBody>
      </p:sp>
      <p:sp>
        <p:nvSpPr>
          <p:cNvPr id="57" name="Google Shape;57;p13"/>
          <p:cNvSpPr txBox="1"/>
          <p:nvPr/>
        </p:nvSpPr>
        <p:spPr>
          <a:xfrm>
            <a:off x="442475" y="2981475"/>
            <a:ext cx="2339100" cy="7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Presented By</a:t>
            </a:r>
            <a:endParaRPr sz="2400" b="1"/>
          </a:p>
        </p:txBody>
      </p:sp>
      <p:sp>
        <p:nvSpPr>
          <p:cNvPr id="58" name="Google Shape;58;p13"/>
          <p:cNvSpPr txBox="1"/>
          <p:nvPr/>
        </p:nvSpPr>
        <p:spPr>
          <a:xfrm>
            <a:off x="335700" y="3596650"/>
            <a:ext cx="3884700" cy="9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000"/>
              <a:t>  Palash Roy</a:t>
            </a:r>
            <a:r>
              <a:rPr lang="en" sz="2000">
                <a:solidFill>
                  <a:srgbClr val="000000"/>
                </a:solidFill>
              </a:rPr>
              <a:t> (Exam Roll-</a:t>
            </a:r>
            <a:r>
              <a:rPr lang="en" sz="2000"/>
              <a:t>553</a:t>
            </a:r>
            <a:r>
              <a:rPr lang="en" sz="2000">
                <a:solidFill>
                  <a:srgbClr val="000000"/>
                </a:solidFill>
              </a:rPr>
              <a:t>)</a:t>
            </a:r>
            <a:endParaRPr sz="2000">
              <a:solidFill>
                <a:srgbClr val="000000"/>
              </a:solidFill>
            </a:endParaRPr>
          </a:p>
          <a:p>
            <a:pPr marL="0" lvl="0" indent="0" algn="l" rtl="0">
              <a:spcBef>
                <a:spcPts val="0"/>
              </a:spcBef>
              <a:spcAft>
                <a:spcPts val="0"/>
              </a:spcAft>
              <a:buClr>
                <a:srgbClr val="000000"/>
              </a:buClr>
              <a:buSzPts val="1100"/>
              <a:buFont typeface="Arial"/>
              <a:buNone/>
            </a:pPr>
            <a:r>
              <a:rPr lang="en" sz="2000"/>
              <a:t>  Anika Tahsin</a:t>
            </a:r>
            <a:r>
              <a:rPr lang="en" sz="2000">
                <a:solidFill>
                  <a:srgbClr val="000000"/>
                </a:solidFill>
              </a:rPr>
              <a:t> (Ex</a:t>
            </a:r>
            <a:r>
              <a:rPr lang="en" sz="2000"/>
              <a:t>am </a:t>
            </a:r>
            <a:r>
              <a:rPr lang="en" sz="2000">
                <a:solidFill>
                  <a:srgbClr val="000000"/>
                </a:solidFill>
              </a:rPr>
              <a:t>Roll-</a:t>
            </a:r>
            <a:r>
              <a:rPr lang="en" sz="2000"/>
              <a:t>567</a:t>
            </a:r>
            <a:r>
              <a:rPr lang="en" sz="2000">
                <a:solidFill>
                  <a:srgbClr val="000000"/>
                </a:solidFill>
              </a:rPr>
              <a:t>)</a:t>
            </a:r>
            <a:endParaRPr sz="2000">
              <a:solidFill>
                <a:srgbClr val="000000"/>
              </a:solidFill>
            </a:endParaRPr>
          </a:p>
          <a:p>
            <a:pPr marL="0" lvl="0" indent="0" algn="l" rtl="0">
              <a:spcBef>
                <a:spcPts val="0"/>
              </a:spcBef>
              <a:spcAft>
                <a:spcPts val="0"/>
              </a:spcAft>
              <a:buNone/>
            </a:pPr>
            <a:endParaRPr sz="2000"/>
          </a:p>
        </p:txBody>
      </p:sp>
      <p:sp>
        <p:nvSpPr>
          <p:cNvPr id="59" name="Google Shape;59;p13"/>
          <p:cNvSpPr txBox="1"/>
          <p:nvPr/>
        </p:nvSpPr>
        <p:spPr>
          <a:xfrm>
            <a:off x="4572000" y="2571750"/>
            <a:ext cx="4168500" cy="2284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2400" b="1">
                <a:solidFill>
                  <a:schemeClr val="dk1"/>
                </a:solidFill>
              </a:rPr>
              <a:t>         Supervised by</a:t>
            </a:r>
            <a:endParaRPr sz="2400">
              <a:solidFill>
                <a:schemeClr val="dk1"/>
              </a:solidFill>
            </a:endParaRPr>
          </a:p>
          <a:p>
            <a:pPr marL="0" lvl="0" indent="0" algn="l" rtl="0">
              <a:lnSpc>
                <a:spcPct val="90000"/>
              </a:lnSpc>
              <a:spcBef>
                <a:spcPts val="300"/>
              </a:spcBef>
              <a:spcAft>
                <a:spcPts val="0"/>
              </a:spcAft>
              <a:buNone/>
            </a:pPr>
            <a:r>
              <a:rPr lang="en" sz="2000">
                <a:solidFill>
                  <a:schemeClr val="dk1"/>
                </a:solidFill>
              </a:rPr>
              <a:t>Dr. Mamun-or-Rashid, Professor</a:t>
            </a:r>
            <a:endParaRPr sz="2000">
              <a:solidFill>
                <a:schemeClr val="dk1"/>
              </a:solidFill>
            </a:endParaRPr>
          </a:p>
          <a:p>
            <a:pPr marL="457200" lvl="0" indent="0" algn="l" rtl="0">
              <a:lnSpc>
                <a:spcPct val="90000"/>
              </a:lnSpc>
              <a:spcBef>
                <a:spcPts val="300"/>
              </a:spcBef>
              <a:spcAft>
                <a:spcPts val="0"/>
              </a:spcAft>
              <a:buNone/>
            </a:pPr>
            <a:r>
              <a:rPr lang="en" sz="2000">
                <a:solidFill>
                  <a:schemeClr val="dk1"/>
                </a:solidFill>
              </a:rPr>
              <a:t>    Dept of CSE, DU</a:t>
            </a:r>
            <a:endParaRPr sz="2000">
              <a:solidFill>
                <a:schemeClr val="dk1"/>
              </a:solidFill>
            </a:endParaRPr>
          </a:p>
        </p:txBody>
      </p:sp>
      <p:pic>
        <p:nvPicPr>
          <p:cNvPr id="60" name="Google Shape;60;p13"/>
          <p:cNvPicPr preferRelativeResize="0"/>
          <p:nvPr/>
        </p:nvPicPr>
        <p:blipFill>
          <a:blip r:embed="rId4">
            <a:alphaModFix/>
          </a:blip>
          <a:stretch>
            <a:fillRect/>
          </a:stretch>
        </p:blipFill>
        <p:spPr>
          <a:xfrm>
            <a:off x="7647850" y="4117850"/>
            <a:ext cx="1496150" cy="839225"/>
          </a:xfrm>
          <a:prstGeom prst="rect">
            <a:avLst/>
          </a:prstGeom>
          <a:noFill/>
          <a:ln>
            <a:noFill/>
          </a:ln>
        </p:spPr>
      </p:pic>
      <p:sp>
        <p:nvSpPr>
          <p:cNvPr id="61" name="Google Shape;61;p13"/>
          <p:cNvSpPr txBox="1"/>
          <p:nvPr/>
        </p:nvSpPr>
        <p:spPr>
          <a:xfrm>
            <a:off x="971725" y="1678525"/>
            <a:ext cx="6269100" cy="8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Final Defense Presentation</a:t>
            </a:r>
            <a:endParaRPr sz="2400" b="1"/>
          </a:p>
          <a:p>
            <a:pPr marL="0" lvl="0" indent="0" algn="l" rtl="0">
              <a:spcBef>
                <a:spcPts val="0"/>
              </a:spcBef>
              <a:spcAft>
                <a:spcPts val="0"/>
              </a:spcAft>
              <a:buNone/>
            </a:pPr>
            <a:r>
              <a:rPr lang="en" sz="2000"/>
              <a:t> </a:t>
            </a:r>
            <a:endParaRPr sz="2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p22"/>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10</a:t>
            </a:fld>
            <a:endParaRPr sz="1000">
              <a:solidFill>
                <a:srgbClr val="595959"/>
              </a:solidFill>
            </a:endParaRPr>
          </a:p>
        </p:txBody>
      </p:sp>
      <p:sp>
        <p:nvSpPr>
          <p:cNvPr id="159" name="Google Shape;159;p22"/>
          <p:cNvSpPr txBox="1"/>
          <p:nvPr/>
        </p:nvSpPr>
        <p:spPr>
          <a:xfrm>
            <a:off x="542750" y="254450"/>
            <a:ext cx="50592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Related Works</a:t>
            </a:r>
            <a:endParaRPr sz="3000" b="1"/>
          </a:p>
        </p:txBody>
      </p:sp>
      <p:sp>
        <p:nvSpPr>
          <p:cNvPr id="160" name="Google Shape;160;p22"/>
          <p:cNvSpPr txBox="1"/>
          <p:nvPr/>
        </p:nvSpPr>
        <p:spPr>
          <a:xfrm>
            <a:off x="627950" y="1025800"/>
            <a:ext cx="8232600" cy="3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Times New Roman"/>
                <a:ea typeface="Times New Roman"/>
                <a:cs typeface="Times New Roman"/>
                <a:sym typeface="Times New Roman"/>
              </a:rPr>
              <a:t>Dynamic resource allocation exploiting mobility prediction in mobile edge computing [2]</a:t>
            </a:r>
            <a:endParaRPr sz="20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chemeClr val="dk1"/>
              </a:solidFill>
              <a:highlight>
                <a:srgbClr val="F4F5FB"/>
              </a:highlight>
              <a:latin typeface="Times New Roman"/>
              <a:ea typeface="Times New Roman"/>
              <a:cs typeface="Times New Roman"/>
              <a:sym typeface="Times New Roman"/>
            </a:endParaRPr>
          </a:p>
          <a:p>
            <a:pPr marL="0" lvl="0" indent="0" algn="l" rtl="0">
              <a:spcBef>
                <a:spcPts val="0"/>
              </a:spcBef>
              <a:spcAft>
                <a:spcPts val="0"/>
              </a:spcAft>
              <a:buNone/>
            </a:pPr>
            <a:r>
              <a:rPr lang="en" sz="2400" b="1">
                <a:solidFill>
                  <a:schemeClr val="dk1"/>
                </a:solidFill>
                <a:latin typeface="Times New Roman"/>
                <a:ea typeface="Times New Roman"/>
                <a:cs typeface="Times New Roman"/>
                <a:sym typeface="Times New Roman"/>
              </a:rPr>
              <a:t>Contribution:</a:t>
            </a:r>
            <a:endParaRPr sz="2400" b="1">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Proposed VM migration algorithm</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Reducing total delay compared to other algorithms</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400" b="1">
                <a:solidFill>
                  <a:schemeClr val="dk1"/>
                </a:solidFill>
                <a:latin typeface="Times New Roman"/>
                <a:ea typeface="Times New Roman"/>
                <a:cs typeface="Times New Roman"/>
                <a:sym typeface="Times New Roman"/>
              </a:rPr>
              <a:t>Limitation:</a:t>
            </a:r>
            <a:endParaRPr sz="2400" b="1">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Didn’t consider capacity of VM (Virtual Machines)</a:t>
            </a:r>
            <a:endParaRPr sz="2400">
              <a:solidFill>
                <a:schemeClr val="dk1"/>
              </a:solidFill>
              <a:highlight>
                <a:srgbClr val="F4F5FB"/>
              </a:highlight>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None/>
            </a:pPr>
            <a:endParaRPr sz="2400"/>
          </a:p>
          <a:p>
            <a:pPr marL="914400" lvl="0" indent="0" algn="l" rtl="0">
              <a:spcBef>
                <a:spcPts val="0"/>
              </a:spcBef>
              <a:spcAft>
                <a:spcPts val="0"/>
              </a:spcAft>
              <a:buNone/>
            </a:pPr>
            <a:endParaRPr sz="2400"/>
          </a:p>
          <a:p>
            <a:pPr marL="91440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p>
        </p:txBody>
      </p:sp>
      <p:sp>
        <p:nvSpPr>
          <p:cNvPr id="161" name="Google Shape;16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6" name="Google Shape;166;p23"/>
          <p:cNvSpPr txBox="1"/>
          <p:nvPr/>
        </p:nvSpPr>
        <p:spPr>
          <a:xfrm>
            <a:off x="1465950" y="689350"/>
            <a:ext cx="14919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23"/>
          <p:cNvSpPr txBox="1">
            <a:spLocks noGrp="1"/>
          </p:cNvSpPr>
          <p:nvPr>
            <p:ph type="ctrTitle"/>
          </p:nvPr>
        </p:nvSpPr>
        <p:spPr>
          <a:xfrm>
            <a:off x="500550" y="260350"/>
            <a:ext cx="8520600" cy="8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t>Overview</a:t>
            </a:r>
            <a:endParaRPr sz="3000" b="1"/>
          </a:p>
        </p:txBody>
      </p:sp>
      <p:sp>
        <p:nvSpPr>
          <p:cNvPr id="168" name="Google Shape;168;p23"/>
          <p:cNvSpPr txBox="1">
            <a:spLocks noGrp="1"/>
          </p:cNvSpPr>
          <p:nvPr>
            <p:ph type="subTitle" idx="1"/>
          </p:nvPr>
        </p:nvSpPr>
        <p:spPr>
          <a:xfrm>
            <a:off x="623400" y="11226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CCCCCC"/>
              </a:buClr>
              <a:buSzPts val="2400"/>
              <a:buChar char="●"/>
            </a:pPr>
            <a:r>
              <a:rPr lang="en" sz="2400">
                <a:solidFill>
                  <a:srgbClr val="CCCCCC"/>
                </a:solidFill>
              </a:rPr>
              <a:t>Introduction</a:t>
            </a:r>
            <a:endParaRPr sz="2400">
              <a:solidFill>
                <a:srgbClr val="CCCCCC"/>
              </a:solidFill>
            </a:endParaRPr>
          </a:p>
          <a:p>
            <a:pPr marL="457200" lvl="0" indent="-381000" algn="l" rtl="0">
              <a:spcBef>
                <a:spcPts val="0"/>
              </a:spcBef>
              <a:spcAft>
                <a:spcPts val="0"/>
              </a:spcAft>
              <a:buClr>
                <a:srgbClr val="CCCCCC"/>
              </a:buClr>
              <a:buSzPts val="2400"/>
              <a:buChar char="●"/>
            </a:pPr>
            <a:r>
              <a:rPr lang="en" sz="2400">
                <a:solidFill>
                  <a:srgbClr val="CCCCCC"/>
                </a:solidFill>
              </a:rPr>
              <a:t>Related Works</a:t>
            </a:r>
            <a:endParaRPr sz="2400">
              <a:solidFill>
                <a:srgbClr val="CCCCCC"/>
              </a:solidFill>
            </a:endParaRPr>
          </a:p>
          <a:p>
            <a:pPr marL="457200" lvl="0" indent="-381000" algn="l" rtl="0">
              <a:spcBef>
                <a:spcPts val="0"/>
              </a:spcBef>
              <a:spcAft>
                <a:spcPts val="0"/>
              </a:spcAft>
              <a:buClr>
                <a:srgbClr val="000000"/>
              </a:buClr>
              <a:buSzPts val="2400"/>
              <a:buChar char="●"/>
            </a:pPr>
            <a:r>
              <a:rPr lang="en" sz="2400">
                <a:solidFill>
                  <a:srgbClr val="000000"/>
                </a:solidFill>
              </a:rPr>
              <a:t>Proposed Approach </a:t>
            </a:r>
            <a:endParaRPr sz="2400">
              <a:solidFill>
                <a:srgbClr val="000000"/>
              </a:solidFill>
            </a:endParaRPr>
          </a:p>
          <a:p>
            <a:pPr marL="457200" lvl="0" indent="-381000" algn="l" rtl="0">
              <a:spcBef>
                <a:spcPts val="0"/>
              </a:spcBef>
              <a:spcAft>
                <a:spcPts val="0"/>
              </a:spcAft>
              <a:buClr>
                <a:srgbClr val="CCCCCC"/>
              </a:buClr>
              <a:buSzPts val="2400"/>
              <a:buChar char="●"/>
            </a:pPr>
            <a:r>
              <a:rPr lang="en" sz="2400">
                <a:solidFill>
                  <a:srgbClr val="CCCCCC"/>
                </a:solidFill>
              </a:rPr>
              <a:t>Performance Evaluation</a:t>
            </a:r>
            <a:endParaRPr sz="2400">
              <a:solidFill>
                <a:srgbClr val="CCCCCC"/>
              </a:solidFill>
            </a:endParaRPr>
          </a:p>
          <a:p>
            <a:pPr marL="457200" lvl="0" indent="-381000" algn="l" rtl="0">
              <a:spcBef>
                <a:spcPts val="0"/>
              </a:spcBef>
              <a:spcAft>
                <a:spcPts val="0"/>
              </a:spcAft>
              <a:buClr>
                <a:srgbClr val="CCCCCC"/>
              </a:buClr>
              <a:buSzPts val="2400"/>
              <a:buChar char="●"/>
            </a:pPr>
            <a:r>
              <a:rPr lang="en" sz="2400">
                <a:solidFill>
                  <a:srgbClr val="CCCCCC"/>
                </a:solidFill>
              </a:rPr>
              <a:t>Conclusion  &amp; Future Works</a:t>
            </a:r>
            <a:endParaRPr sz="2400">
              <a:solidFill>
                <a:srgbClr val="CCCCCC"/>
              </a:solidFill>
            </a:endParaRPr>
          </a:p>
          <a:p>
            <a:pPr marL="457200" lvl="0" indent="0" algn="ctr" rtl="0">
              <a:spcBef>
                <a:spcPts val="0"/>
              </a:spcBef>
              <a:spcAft>
                <a:spcPts val="0"/>
              </a:spcAft>
              <a:buNone/>
            </a:pPr>
            <a:endParaRPr sz="2400">
              <a:solidFill>
                <a:schemeClr val="accent3"/>
              </a:solidFill>
            </a:endParaRPr>
          </a:p>
          <a:p>
            <a:pPr marL="0" lvl="0" indent="0" algn="ctr" rtl="0">
              <a:spcBef>
                <a:spcPts val="0"/>
              </a:spcBef>
              <a:spcAft>
                <a:spcPts val="0"/>
              </a:spcAft>
              <a:buNone/>
            </a:pPr>
            <a:endParaRPr sz="2400">
              <a:solidFill>
                <a:schemeClr val="dk1"/>
              </a:solidFill>
            </a:endParaRPr>
          </a:p>
        </p:txBody>
      </p:sp>
      <p:sp>
        <p:nvSpPr>
          <p:cNvPr id="169" name="Google Shape;16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24"/>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12</a:t>
            </a:fld>
            <a:endParaRPr sz="1000">
              <a:solidFill>
                <a:srgbClr val="595959"/>
              </a:solidFill>
            </a:endParaRPr>
          </a:p>
        </p:txBody>
      </p:sp>
      <p:sp>
        <p:nvSpPr>
          <p:cNvPr id="175" name="Google Shape;175;p24"/>
          <p:cNvSpPr txBox="1"/>
          <p:nvPr/>
        </p:nvSpPr>
        <p:spPr>
          <a:xfrm>
            <a:off x="542750" y="254450"/>
            <a:ext cx="5059200" cy="8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System Architecture</a:t>
            </a:r>
            <a:endParaRPr sz="3000" b="1"/>
          </a:p>
        </p:txBody>
      </p:sp>
      <p:sp>
        <p:nvSpPr>
          <p:cNvPr id="176" name="Google Shape;176;p24"/>
          <p:cNvSpPr txBox="1"/>
          <p:nvPr/>
        </p:nvSpPr>
        <p:spPr>
          <a:xfrm>
            <a:off x="387300" y="1181000"/>
            <a:ext cx="8232600" cy="33108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2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None/>
            </a:pPr>
            <a:endParaRPr sz="2400"/>
          </a:p>
          <a:p>
            <a:pPr marL="914400" lvl="0" indent="0" algn="l" rtl="0">
              <a:spcBef>
                <a:spcPts val="0"/>
              </a:spcBef>
              <a:spcAft>
                <a:spcPts val="0"/>
              </a:spcAft>
              <a:buNone/>
            </a:pPr>
            <a:endParaRPr sz="2400"/>
          </a:p>
          <a:p>
            <a:pPr marL="91440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p>
        </p:txBody>
      </p:sp>
      <p:sp>
        <p:nvSpPr>
          <p:cNvPr id="177" name="Google Shape;17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78" name="Google Shape;178;p24"/>
          <p:cNvSpPr txBox="1"/>
          <p:nvPr/>
        </p:nvSpPr>
        <p:spPr>
          <a:xfrm>
            <a:off x="1390775" y="4595275"/>
            <a:ext cx="6210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1800" b="1"/>
              <a:t>Fig 3: </a:t>
            </a:r>
            <a:r>
              <a:rPr lang="en" sz="1800"/>
              <a:t>System Architecture of VNF services in 5G </a:t>
            </a:r>
            <a:r>
              <a:rPr lang="en"/>
              <a:t>         </a:t>
            </a:r>
            <a:endParaRPr/>
          </a:p>
        </p:txBody>
      </p:sp>
      <p:pic>
        <p:nvPicPr>
          <p:cNvPr id="179" name="Google Shape;179;p24"/>
          <p:cNvPicPr preferRelativeResize="0"/>
          <p:nvPr/>
        </p:nvPicPr>
        <p:blipFill>
          <a:blip r:embed="rId4">
            <a:alphaModFix/>
          </a:blip>
          <a:stretch>
            <a:fillRect/>
          </a:stretch>
        </p:blipFill>
        <p:spPr>
          <a:xfrm>
            <a:off x="1468350" y="869075"/>
            <a:ext cx="5985642" cy="37941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25"/>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13</a:t>
            </a:fld>
            <a:endParaRPr sz="1000">
              <a:solidFill>
                <a:srgbClr val="595959"/>
              </a:solidFill>
            </a:endParaRPr>
          </a:p>
        </p:txBody>
      </p:sp>
      <p:sp>
        <p:nvSpPr>
          <p:cNvPr id="185" name="Google Shape;185;p25"/>
          <p:cNvSpPr txBox="1"/>
          <p:nvPr/>
        </p:nvSpPr>
        <p:spPr>
          <a:xfrm>
            <a:off x="387300" y="254450"/>
            <a:ext cx="72930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Optimal Placement of VNFs</a:t>
            </a:r>
            <a:endParaRPr sz="3000" b="1"/>
          </a:p>
        </p:txBody>
      </p:sp>
      <p:sp>
        <p:nvSpPr>
          <p:cNvPr id="186" name="Google Shape;186;p25"/>
          <p:cNvSpPr txBox="1"/>
          <p:nvPr/>
        </p:nvSpPr>
        <p:spPr>
          <a:xfrm>
            <a:off x="387300" y="1181000"/>
            <a:ext cx="8232600" cy="33108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22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None/>
            </a:pPr>
            <a:endParaRPr sz="2400"/>
          </a:p>
          <a:p>
            <a:pPr marL="914400" lvl="0" indent="0" algn="l" rtl="0">
              <a:spcBef>
                <a:spcPts val="0"/>
              </a:spcBef>
              <a:spcAft>
                <a:spcPts val="0"/>
              </a:spcAft>
              <a:buNone/>
            </a:pPr>
            <a:endParaRPr sz="2400"/>
          </a:p>
          <a:p>
            <a:pPr marL="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400"/>
          </a:p>
        </p:txBody>
      </p:sp>
      <p:sp>
        <p:nvSpPr>
          <p:cNvPr id="187" name="Google Shape;18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88" name="Google Shape;188;p25"/>
          <p:cNvSpPr txBox="1"/>
          <p:nvPr/>
        </p:nvSpPr>
        <p:spPr>
          <a:xfrm>
            <a:off x="2274525" y="4595275"/>
            <a:ext cx="4575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25"/>
          <p:cNvSpPr txBox="1"/>
          <p:nvPr/>
        </p:nvSpPr>
        <p:spPr>
          <a:xfrm>
            <a:off x="592775" y="879500"/>
            <a:ext cx="7293000" cy="2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For placing VNF f o V</a:t>
            </a:r>
            <a:r>
              <a:rPr lang="en" sz="2400" baseline="-25000"/>
              <a:t>j</a:t>
            </a:r>
            <a:r>
              <a:rPr lang="en" sz="2400"/>
              <a:t> of eNB j   N to DC k   D:</a:t>
            </a:r>
            <a:endParaRPr sz="2400"/>
          </a:p>
          <a:p>
            <a:pPr marL="457200" lvl="0" indent="-381000" algn="l" rtl="0">
              <a:spcBef>
                <a:spcPts val="0"/>
              </a:spcBef>
              <a:spcAft>
                <a:spcPts val="0"/>
              </a:spcAft>
              <a:buSzPts val="2400"/>
              <a:buChar char="●"/>
            </a:pPr>
            <a:r>
              <a:rPr lang="en" sz="2400"/>
              <a:t>Relocation time:</a:t>
            </a:r>
            <a:endParaRPr sz="2400"/>
          </a:p>
        </p:txBody>
      </p:sp>
      <p:pic>
        <p:nvPicPr>
          <p:cNvPr id="190" name="Google Shape;190;p25"/>
          <p:cNvPicPr preferRelativeResize="0"/>
          <p:nvPr/>
        </p:nvPicPr>
        <p:blipFill>
          <a:blip r:embed="rId4">
            <a:alphaModFix/>
          </a:blip>
          <a:stretch>
            <a:fillRect/>
          </a:stretch>
        </p:blipFill>
        <p:spPr>
          <a:xfrm>
            <a:off x="1346000" y="1834588"/>
            <a:ext cx="3356346" cy="393600"/>
          </a:xfrm>
          <a:prstGeom prst="rect">
            <a:avLst/>
          </a:prstGeom>
          <a:noFill/>
          <a:ln>
            <a:noFill/>
          </a:ln>
        </p:spPr>
      </p:pic>
      <p:pic>
        <p:nvPicPr>
          <p:cNvPr id="191" name="Google Shape;191;p25"/>
          <p:cNvPicPr preferRelativeResize="0"/>
          <p:nvPr/>
        </p:nvPicPr>
        <p:blipFill>
          <a:blip r:embed="rId5">
            <a:alphaModFix/>
          </a:blip>
          <a:stretch>
            <a:fillRect/>
          </a:stretch>
        </p:blipFill>
        <p:spPr>
          <a:xfrm>
            <a:off x="1507786" y="2903063"/>
            <a:ext cx="2290752" cy="393600"/>
          </a:xfrm>
          <a:prstGeom prst="rect">
            <a:avLst/>
          </a:prstGeom>
          <a:noFill/>
          <a:ln>
            <a:noFill/>
          </a:ln>
        </p:spPr>
      </p:pic>
      <p:pic>
        <p:nvPicPr>
          <p:cNvPr id="192" name="Google Shape;192;p25"/>
          <p:cNvPicPr preferRelativeResize="0"/>
          <p:nvPr/>
        </p:nvPicPr>
        <p:blipFill>
          <a:blip r:embed="rId6">
            <a:alphaModFix/>
          </a:blip>
          <a:stretch>
            <a:fillRect/>
          </a:stretch>
        </p:blipFill>
        <p:spPr>
          <a:xfrm>
            <a:off x="1346000" y="3986063"/>
            <a:ext cx="3057525" cy="514350"/>
          </a:xfrm>
          <a:prstGeom prst="rect">
            <a:avLst/>
          </a:prstGeom>
          <a:noFill/>
          <a:ln>
            <a:noFill/>
          </a:ln>
        </p:spPr>
      </p:pic>
      <p:sp>
        <p:nvSpPr>
          <p:cNvPr id="193" name="Google Shape;193;p25"/>
          <p:cNvSpPr txBox="1"/>
          <p:nvPr/>
        </p:nvSpPr>
        <p:spPr>
          <a:xfrm>
            <a:off x="718075" y="2295475"/>
            <a:ext cx="3208500" cy="5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where,</a:t>
            </a:r>
            <a:endParaRPr sz="2400"/>
          </a:p>
        </p:txBody>
      </p:sp>
      <p:sp>
        <p:nvSpPr>
          <p:cNvPr id="194" name="Google Shape;194;p25"/>
          <p:cNvSpPr txBox="1"/>
          <p:nvPr/>
        </p:nvSpPr>
        <p:spPr>
          <a:xfrm>
            <a:off x="592775" y="3377000"/>
            <a:ext cx="3669600" cy="514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Communication Time:</a:t>
            </a:r>
            <a:endParaRPr sz="2400"/>
          </a:p>
        </p:txBody>
      </p:sp>
      <p:sp>
        <p:nvSpPr>
          <p:cNvPr id="195" name="Google Shape;195;p25"/>
          <p:cNvSpPr txBox="1"/>
          <p:nvPr/>
        </p:nvSpPr>
        <p:spPr>
          <a:xfrm>
            <a:off x="6040775" y="1343151"/>
            <a:ext cx="3236100" cy="3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 = The set of data centers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 = The set of eNBs</a:t>
            </a:r>
            <a:endParaRPr>
              <a:solidFill>
                <a:schemeClr val="dk1"/>
              </a:solidFill>
            </a:endParaRPr>
          </a:p>
          <a:p>
            <a:pPr marL="0" lvl="0" indent="0" algn="l" rtl="0">
              <a:spcBef>
                <a:spcPts val="0"/>
              </a:spcBef>
              <a:spcAft>
                <a:spcPts val="0"/>
              </a:spcAft>
              <a:buNone/>
            </a:pPr>
            <a:r>
              <a:rPr lang="en">
                <a:solidFill>
                  <a:schemeClr val="dk1"/>
                </a:solidFill>
              </a:rPr>
              <a:t>V</a:t>
            </a:r>
            <a:r>
              <a:rPr lang="en" baseline="-25000">
                <a:solidFill>
                  <a:schemeClr val="dk1"/>
                </a:solidFill>
              </a:rPr>
              <a:t>j</a:t>
            </a:r>
            <a:r>
              <a:rPr lang="en">
                <a:solidFill>
                  <a:schemeClr val="dk1"/>
                </a:solidFill>
              </a:rPr>
              <a:t> = The set of VNFs of eNB j    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a:t>
            </a:r>
            <a:r>
              <a:rPr lang="en" baseline="30000">
                <a:solidFill>
                  <a:schemeClr val="dk1"/>
                </a:solidFill>
              </a:rPr>
              <a:t>f</a:t>
            </a:r>
            <a:r>
              <a:rPr lang="en" baseline="-25000">
                <a:solidFill>
                  <a:schemeClr val="dk1"/>
                </a:solidFill>
              </a:rPr>
              <a:t>k, j</a:t>
            </a:r>
            <a:r>
              <a:rPr lang="en">
                <a:solidFill>
                  <a:schemeClr val="dk1"/>
                </a:solidFill>
              </a:rPr>
              <a:t> = Whether VNF f of eNB j    N is      </a:t>
            </a:r>
            <a:endParaRPr>
              <a:solidFill>
                <a:schemeClr val="dk1"/>
              </a:solidFill>
            </a:endParaRPr>
          </a:p>
          <a:p>
            <a:pPr marL="0" lvl="0" indent="0" algn="l" rtl="0">
              <a:spcBef>
                <a:spcPts val="0"/>
              </a:spcBef>
              <a:spcAft>
                <a:spcPts val="0"/>
              </a:spcAft>
              <a:buNone/>
            </a:pPr>
            <a:r>
              <a:rPr lang="en">
                <a:solidFill>
                  <a:schemeClr val="dk1"/>
                </a:solidFill>
              </a:rPr>
              <a:t>          placed to DC k    D or not.</a:t>
            </a:r>
            <a:endParaRPr>
              <a:solidFill>
                <a:schemeClr val="dk1"/>
              </a:solidFill>
            </a:endParaRPr>
          </a:p>
          <a:p>
            <a:pPr marL="0" lvl="0" indent="0" algn="l" rtl="0">
              <a:spcBef>
                <a:spcPts val="0"/>
              </a:spcBef>
              <a:spcAft>
                <a:spcPts val="0"/>
              </a:spcAft>
              <a:buNone/>
            </a:pPr>
            <a:r>
              <a:rPr lang="en">
                <a:solidFill>
                  <a:schemeClr val="dk1"/>
                </a:solidFill>
              </a:rPr>
              <a:t>p</a:t>
            </a:r>
            <a:r>
              <a:rPr lang="en" baseline="30000">
                <a:solidFill>
                  <a:schemeClr val="dk1"/>
                </a:solidFill>
              </a:rPr>
              <a:t>f</a:t>
            </a:r>
            <a:r>
              <a:rPr lang="en" baseline="-25000">
                <a:solidFill>
                  <a:schemeClr val="dk1"/>
                </a:solidFill>
              </a:rPr>
              <a:t>k</a:t>
            </a:r>
            <a:r>
              <a:rPr lang="en">
                <a:solidFill>
                  <a:schemeClr val="dk1"/>
                </a:solidFill>
              </a:rPr>
              <a:t> =   Whether VNF f was previously    </a:t>
            </a:r>
            <a:endParaRPr>
              <a:solidFill>
                <a:schemeClr val="dk1"/>
              </a:solidFill>
            </a:endParaRPr>
          </a:p>
          <a:p>
            <a:pPr marL="0" lvl="0" indent="0" algn="l" rtl="0">
              <a:spcBef>
                <a:spcPts val="0"/>
              </a:spcBef>
              <a:spcAft>
                <a:spcPts val="0"/>
              </a:spcAft>
              <a:buNone/>
            </a:pPr>
            <a:r>
              <a:rPr lang="en">
                <a:solidFill>
                  <a:schemeClr val="dk1"/>
                </a:solidFill>
              </a:rPr>
              <a:t>          running on DC k    D or not</a:t>
            </a:r>
            <a:endParaRPr>
              <a:solidFill>
                <a:schemeClr val="dk1"/>
              </a:solidFill>
            </a:endParaRPr>
          </a:p>
          <a:p>
            <a:pPr marL="0" lvl="0" indent="0" algn="l" rtl="0">
              <a:spcBef>
                <a:spcPts val="0"/>
              </a:spcBef>
              <a:spcAft>
                <a:spcPts val="0"/>
              </a:spcAft>
              <a:buNone/>
            </a:pPr>
            <a:r>
              <a:rPr lang="en">
                <a:solidFill>
                  <a:schemeClr val="dk1"/>
                </a:solidFill>
              </a:rPr>
              <a:t>n</a:t>
            </a:r>
            <a:r>
              <a:rPr lang="en" baseline="30000">
                <a:solidFill>
                  <a:schemeClr val="dk1"/>
                </a:solidFill>
              </a:rPr>
              <a:t>f</a:t>
            </a:r>
            <a:r>
              <a:rPr lang="en" baseline="-25000">
                <a:solidFill>
                  <a:schemeClr val="dk1"/>
                </a:solidFill>
              </a:rPr>
              <a:t>k</a:t>
            </a:r>
            <a:r>
              <a:rPr lang="en">
                <a:solidFill>
                  <a:schemeClr val="dk1"/>
                </a:solidFill>
              </a:rPr>
              <a:t> =   Whether DC k   D contains</a:t>
            </a:r>
            <a:endParaRPr>
              <a:solidFill>
                <a:schemeClr val="dk1"/>
              </a:solidFill>
            </a:endParaRPr>
          </a:p>
          <a:p>
            <a:pPr marL="0" lvl="0" indent="0" algn="l" rtl="0">
              <a:spcBef>
                <a:spcPts val="0"/>
              </a:spcBef>
              <a:spcAft>
                <a:spcPts val="0"/>
              </a:spcAft>
              <a:buNone/>
            </a:pPr>
            <a:r>
              <a:rPr lang="en">
                <a:solidFill>
                  <a:schemeClr val="dk1"/>
                </a:solidFill>
              </a:rPr>
              <a:t>          VNF f or not</a:t>
            </a:r>
            <a:endParaRPr>
              <a:solidFill>
                <a:schemeClr val="dk1"/>
              </a:solidFill>
            </a:endParaRPr>
          </a:p>
          <a:p>
            <a:pPr marL="0" lvl="0" indent="0" algn="l" rtl="0">
              <a:spcBef>
                <a:spcPts val="0"/>
              </a:spcBef>
              <a:spcAft>
                <a:spcPts val="0"/>
              </a:spcAft>
              <a:buNone/>
            </a:pPr>
            <a:r>
              <a:rPr lang="en">
                <a:solidFill>
                  <a:schemeClr val="dk1"/>
                </a:solidFill>
              </a:rPr>
              <a:t>t</a:t>
            </a:r>
            <a:r>
              <a:rPr lang="en" baseline="-25000">
                <a:solidFill>
                  <a:schemeClr val="dk1"/>
                </a:solidFill>
              </a:rPr>
              <a:t>j</a:t>
            </a:r>
            <a:r>
              <a:rPr lang="en">
                <a:solidFill>
                  <a:schemeClr val="dk1"/>
                </a:solidFill>
              </a:rPr>
              <a:t> =     Communication time between</a:t>
            </a:r>
            <a:endParaRPr>
              <a:solidFill>
                <a:schemeClr val="dk1"/>
              </a:solidFill>
            </a:endParaRPr>
          </a:p>
          <a:p>
            <a:pPr marL="0" lvl="0" indent="0" algn="l" rtl="0">
              <a:spcBef>
                <a:spcPts val="0"/>
              </a:spcBef>
              <a:spcAft>
                <a:spcPts val="0"/>
              </a:spcAft>
              <a:buNone/>
            </a:pPr>
            <a:r>
              <a:rPr lang="en">
                <a:solidFill>
                  <a:schemeClr val="dk1"/>
                </a:solidFill>
              </a:rPr>
              <a:t>          enB j and own DC</a:t>
            </a:r>
            <a:endParaRPr>
              <a:solidFill>
                <a:schemeClr val="dk1"/>
              </a:solidFill>
            </a:endParaRPr>
          </a:p>
          <a:p>
            <a:pPr marL="0" lvl="0" indent="0" algn="l" rtl="0">
              <a:spcBef>
                <a:spcPts val="0"/>
              </a:spcBef>
              <a:spcAft>
                <a:spcPts val="0"/>
              </a:spcAft>
              <a:buNone/>
            </a:pPr>
            <a:r>
              <a:rPr lang="en">
                <a:solidFill>
                  <a:schemeClr val="dk1"/>
                </a:solidFill>
              </a:rPr>
              <a:t>t</a:t>
            </a:r>
            <a:r>
              <a:rPr lang="en" baseline="-25000">
                <a:solidFill>
                  <a:schemeClr val="dk1"/>
                </a:solidFill>
              </a:rPr>
              <a:t>k </a:t>
            </a:r>
            <a:r>
              <a:rPr lang="en">
                <a:solidFill>
                  <a:schemeClr val="dk1"/>
                </a:solidFill>
              </a:rPr>
              <a:t> =    Communication time between</a:t>
            </a:r>
            <a:endParaRPr>
              <a:solidFill>
                <a:schemeClr val="dk1"/>
              </a:solidFill>
            </a:endParaRPr>
          </a:p>
          <a:p>
            <a:pPr marL="0" lvl="0" indent="0" algn="l" rtl="0">
              <a:spcBef>
                <a:spcPts val="0"/>
              </a:spcBef>
              <a:spcAft>
                <a:spcPts val="0"/>
              </a:spcAft>
              <a:buNone/>
            </a:pPr>
            <a:r>
              <a:rPr lang="en">
                <a:solidFill>
                  <a:schemeClr val="dk1"/>
                </a:solidFill>
              </a:rPr>
              <a:t>          DC k and own DC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   Transfer time of VNF f</a:t>
            </a:r>
            <a:endParaRPr>
              <a:solidFill>
                <a:schemeClr val="dk1"/>
              </a:solidFill>
            </a:endParaRPr>
          </a:p>
        </p:txBody>
      </p:sp>
      <p:pic>
        <p:nvPicPr>
          <p:cNvPr id="196" name="Google Shape;196;p25"/>
          <p:cNvPicPr preferRelativeResize="0"/>
          <p:nvPr/>
        </p:nvPicPr>
        <p:blipFill>
          <a:blip r:embed="rId7">
            <a:alphaModFix/>
          </a:blip>
          <a:stretch>
            <a:fillRect/>
          </a:stretch>
        </p:blipFill>
        <p:spPr>
          <a:xfrm>
            <a:off x="7835750" y="2463529"/>
            <a:ext cx="163350" cy="218725"/>
          </a:xfrm>
          <a:prstGeom prst="rect">
            <a:avLst/>
          </a:prstGeom>
          <a:noFill/>
          <a:ln>
            <a:noFill/>
          </a:ln>
        </p:spPr>
      </p:pic>
      <p:pic>
        <p:nvPicPr>
          <p:cNvPr id="197" name="Google Shape;197;p25"/>
          <p:cNvPicPr preferRelativeResize="0"/>
          <p:nvPr/>
        </p:nvPicPr>
        <p:blipFill>
          <a:blip r:embed="rId7">
            <a:alphaModFix/>
          </a:blip>
          <a:stretch>
            <a:fillRect/>
          </a:stretch>
        </p:blipFill>
        <p:spPr>
          <a:xfrm>
            <a:off x="8472450" y="1834596"/>
            <a:ext cx="163350" cy="218725"/>
          </a:xfrm>
          <a:prstGeom prst="rect">
            <a:avLst/>
          </a:prstGeom>
          <a:noFill/>
          <a:ln>
            <a:noFill/>
          </a:ln>
        </p:spPr>
      </p:pic>
      <p:pic>
        <p:nvPicPr>
          <p:cNvPr id="198" name="Google Shape;198;p25"/>
          <p:cNvPicPr preferRelativeResize="0"/>
          <p:nvPr/>
        </p:nvPicPr>
        <p:blipFill>
          <a:blip r:embed="rId7">
            <a:alphaModFix/>
          </a:blip>
          <a:stretch>
            <a:fillRect/>
          </a:stretch>
        </p:blipFill>
        <p:spPr>
          <a:xfrm>
            <a:off x="8472450" y="2269974"/>
            <a:ext cx="163350" cy="218725"/>
          </a:xfrm>
          <a:prstGeom prst="rect">
            <a:avLst/>
          </a:prstGeom>
          <a:noFill/>
          <a:ln>
            <a:noFill/>
          </a:ln>
        </p:spPr>
      </p:pic>
      <p:pic>
        <p:nvPicPr>
          <p:cNvPr id="199" name="Google Shape;199;p25"/>
          <p:cNvPicPr preferRelativeResize="0"/>
          <p:nvPr/>
        </p:nvPicPr>
        <p:blipFill>
          <a:blip r:embed="rId7">
            <a:alphaModFix/>
          </a:blip>
          <a:stretch>
            <a:fillRect/>
          </a:stretch>
        </p:blipFill>
        <p:spPr>
          <a:xfrm>
            <a:off x="3111425" y="1063525"/>
            <a:ext cx="242147" cy="218725"/>
          </a:xfrm>
          <a:prstGeom prst="rect">
            <a:avLst/>
          </a:prstGeom>
          <a:noFill/>
          <a:ln>
            <a:noFill/>
          </a:ln>
        </p:spPr>
      </p:pic>
      <p:pic>
        <p:nvPicPr>
          <p:cNvPr id="200" name="Google Shape;200;p25"/>
          <p:cNvPicPr preferRelativeResize="0"/>
          <p:nvPr/>
        </p:nvPicPr>
        <p:blipFill>
          <a:blip r:embed="rId7">
            <a:alphaModFix/>
          </a:blip>
          <a:stretch>
            <a:fillRect/>
          </a:stretch>
        </p:blipFill>
        <p:spPr>
          <a:xfrm>
            <a:off x="4827950" y="1063525"/>
            <a:ext cx="242150" cy="218728"/>
          </a:xfrm>
          <a:prstGeom prst="rect">
            <a:avLst/>
          </a:prstGeom>
          <a:noFill/>
          <a:ln>
            <a:noFill/>
          </a:ln>
        </p:spPr>
      </p:pic>
      <p:pic>
        <p:nvPicPr>
          <p:cNvPr id="201" name="Google Shape;201;p25"/>
          <p:cNvPicPr preferRelativeResize="0"/>
          <p:nvPr/>
        </p:nvPicPr>
        <p:blipFill>
          <a:blip r:embed="rId7">
            <a:alphaModFix/>
          </a:blip>
          <a:stretch>
            <a:fillRect/>
          </a:stretch>
        </p:blipFill>
        <p:spPr>
          <a:xfrm>
            <a:off x="6424125" y="1063534"/>
            <a:ext cx="242150" cy="218712"/>
          </a:xfrm>
          <a:prstGeom prst="rect">
            <a:avLst/>
          </a:prstGeom>
          <a:noFill/>
          <a:ln>
            <a:noFill/>
          </a:ln>
        </p:spPr>
      </p:pic>
      <p:pic>
        <p:nvPicPr>
          <p:cNvPr id="202" name="Google Shape;202;p25"/>
          <p:cNvPicPr preferRelativeResize="0"/>
          <p:nvPr/>
        </p:nvPicPr>
        <p:blipFill>
          <a:blip r:embed="rId7">
            <a:alphaModFix/>
          </a:blip>
          <a:stretch>
            <a:fillRect/>
          </a:stretch>
        </p:blipFill>
        <p:spPr>
          <a:xfrm>
            <a:off x="7935900" y="2890050"/>
            <a:ext cx="163350" cy="218725"/>
          </a:xfrm>
          <a:prstGeom prst="rect">
            <a:avLst/>
          </a:prstGeom>
          <a:noFill/>
          <a:ln>
            <a:noFill/>
          </a:ln>
        </p:spPr>
      </p:pic>
      <p:pic>
        <p:nvPicPr>
          <p:cNvPr id="203" name="Google Shape;203;p25"/>
          <p:cNvPicPr preferRelativeResize="0"/>
          <p:nvPr/>
        </p:nvPicPr>
        <p:blipFill>
          <a:blip r:embed="rId7">
            <a:alphaModFix/>
          </a:blip>
          <a:stretch>
            <a:fillRect/>
          </a:stretch>
        </p:blipFill>
        <p:spPr>
          <a:xfrm>
            <a:off x="7722425" y="3108774"/>
            <a:ext cx="163350" cy="218725"/>
          </a:xfrm>
          <a:prstGeom prst="rect">
            <a:avLst/>
          </a:prstGeom>
          <a:noFill/>
          <a:ln>
            <a:noFill/>
          </a:ln>
        </p:spPr>
      </p:pic>
      <p:pic>
        <p:nvPicPr>
          <p:cNvPr id="204" name="Google Shape;204;p25"/>
          <p:cNvPicPr preferRelativeResize="0"/>
          <p:nvPr/>
        </p:nvPicPr>
        <p:blipFill>
          <a:blip r:embed="rId8">
            <a:alphaModFix/>
          </a:blip>
          <a:stretch>
            <a:fillRect/>
          </a:stretch>
        </p:blipFill>
        <p:spPr>
          <a:xfrm>
            <a:off x="6123150" y="4395250"/>
            <a:ext cx="242150" cy="200037"/>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26"/>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14</a:t>
            </a:fld>
            <a:endParaRPr sz="1000">
              <a:solidFill>
                <a:srgbClr val="595959"/>
              </a:solidFill>
            </a:endParaRPr>
          </a:p>
        </p:txBody>
      </p:sp>
      <p:sp>
        <p:nvSpPr>
          <p:cNvPr id="210" name="Google Shape;210;p26"/>
          <p:cNvSpPr txBox="1"/>
          <p:nvPr/>
        </p:nvSpPr>
        <p:spPr>
          <a:xfrm>
            <a:off x="356800" y="254450"/>
            <a:ext cx="59067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Optimal Placement of VNFs</a:t>
            </a:r>
            <a:endParaRPr sz="3000" b="1">
              <a:solidFill>
                <a:schemeClr val="dk1"/>
              </a:solidFill>
            </a:endParaRPr>
          </a:p>
          <a:p>
            <a:pPr marL="0" lvl="0" indent="0" algn="l" rtl="0">
              <a:spcBef>
                <a:spcPts val="0"/>
              </a:spcBef>
              <a:spcAft>
                <a:spcPts val="0"/>
              </a:spcAft>
              <a:buNone/>
            </a:pPr>
            <a:endParaRPr sz="3000" b="1"/>
          </a:p>
          <a:p>
            <a:pPr marL="0" lvl="0" indent="0" algn="l" rtl="0">
              <a:spcBef>
                <a:spcPts val="0"/>
              </a:spcBef>
              <a:spcAft>
                <a:spcPts val="0"/>
              </a:spcAft>
              <a:buNone/>
            </a:pPr>
            <a:endParaRPr sz="3000" b="1"/>
          </a:p>
        </p:txBody>
      </p:sp>
      <p:sp>
        <p:nvSpPr>
          <p:cNvPr id="211" name="Google Shape;211;p26"/>
          <p:cNvSpPr txBox="1"/>
          <p:nvPr/>
        </p:nvSpPr>
        <p:spPr>
          <a:xfrm>
            <a:off x="544500" y="1004500"/>
            <a:ext cx="8232600" cy="3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rPr>
              <a:t>Objective Function:</a:t>
            </a:r>
            <a:endParaRPr/>
          </a:p>
        </p:txBody>
      </p:sp>
      <p:sp>
        <p:nvSpPr>
          <p:cNvPr id="212" name="Google Shape;21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13" name="Google Shape;213;p26"/>
          <p:cNvSpPr txBox="1"/>
          <p:nvPr/>
        </p:nvSpPr>
        <p:spPr>
          <a:xfrm>
            <a:off x="2274525" y="4595275"/>
            <a:ext cx="4575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6"/>
          <p:cNvSpPr txBox="1"/>
          <p:nvPr/>
        </p:nvSpPr>
        <p:spPr>
          <a:xfrm>
            <a:off x="603250" y="3314200"/>
            <a:ext cx="4521600" cy="393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p>
        </p:txBody>
      </p:sp>
      <p:sp>
        <p:nvSpPr>
          <p:cNvPr id="215" name="Google Shape;215;p26"/>
          <p:cNvSpPr txBox="1"/>
          <p:nvPr/>
        </p:nvSpPr>
        <p:spPr>
          <a:xfrm>
            <a:off x="6077250" y="1159075"/>
            <a:ext cx="2943900" cy="3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 = The set of data centers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 = The set of eNBs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a:t>
            </a:r>
            <a:r>
              <a:rPr lang="en" baseline="-25000">
                <a:solidFill>
                  <a:schemeClr val="dk1"/>
                </a:solidFill>
              </a:rPr>
              <a:t>j</a:t>
            </a:r>
            <a:r>
              <a:rPr lang="en">
                <a:solidFill>
                  <a:schemeClr val="dk1"/>
                </a:solidFill>
              </a:rPr>
              <a:t> = The set of VNFs of eNB j    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γ  = Priority Factor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 Cost to relocate a VNF to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DC k   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 Cost of taking service from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DC k   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pic>
        <p:nvPicPr>
          <p:cNvPr id="216" name="Google Shape;216;p26"/>
          <p:cNvPicPr preferRelativeResize="0"/>
          <p:nvPr/>
        </p:nvPicPr>
        <p:blipFill>
          <a:blip r:embed="rId4">
            <a:alphaModFix/>
          </a:blip>
          <a:stretch>
            <a:fillRect/>
          </a:stretch>
        </p:blipFill>
        <p:spPr>
          <a:xfrm>
            <a:off x="603250" y="2664021"/>
            <a:ext cx="5141350" cy="549500"/>
          </a:xfrm>
          <a:prstGeom prst="rect">
            <a:avLst/>
          </a:prstGeom>
          <a:noFill/>
          <a:ln>
            <a:noFill/>
          </a:ln>
        </p:spPr>
      </p:pic>
      <p:sp>
        <p:nvSpPr>
          <p:cNvPr id="217" name="Google Shape;217;p26"/>
          <p:cNvSpPr txBox="1"/>
          <p:nvPr/>
        </p:nvSpPr>
        <p:spPr>
          <a:xfrm>
            <a:off x="448000" y="2418775"/>
            <a:ext cx="59067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pic>
        <p:nvPicPr>
          <p:cNvPr id="218" name="Google Shape;218;p26"/>
          <p:cNvPicPr preferRelativeResize="0"/>
          <p:nvPr/>
        </p:nvPicPr>
        <p:blipFill>
          <a:blip r:embed="rId5">
            <a:alphaModFix/>
          </a:blip>
          <a:stretch>
            <a:fillRect/>
          </a:stretch>
        </p:blipFill>
        <p:spPr>
          <a:xfrm>
            <a:off x="543300" y="2024463"/>
            <a:ext cx="1335825" cy="275875"/>
          </a:xfrm>
          <a:prstGeom prst="rect">
            <a:avLst/>
          </a:prstGeom>
          <a:noFill/>
          <a:ln>
            <a:noFill/>
          </a:ln>
        </p:spPr>
      </p:pic>
      <p:pic>
        <p:nvPicPr>
          <p:cNvPr id="219" name="Google Shape;219;p26"/>
          <p:cNvPicPr preferRelativeResize="0"/>
          <p:nvPr/>
        </p:nvPicPr>
        <p:blipFill>
          <a:blip r:embed="rId6">
            <a:alphaModFix/>
          </a:blip>
          <a:stretch>
            <a:fillRect/>
          </a:stretch>
        </p:blipFill>
        <p:spPr>
          <a:xfrm>
            <a:off x="6962825" y="3166650"/>
            <a:ext cx="163350" cy="147542"/>
          </a:xfrm>
          <a:prstGeom prst="rect">
            <a:avLst/>
          </a:prstGeom>
          <a:noFill/>
          <a:ln>
            <a:noFill/>
          </a:ln>
        </p:spPr>
      </p:pic>
      <p:pic>
        <p:nvPicPr>
          <p:cNvPr id="220" name="Google Shape;220;p26"/>
          <p:cNvPicPr preferRelativeResize="0"/>
          <p:nvPr/>
        </p:nvPicPr>
        <p:blipFill>
          <a:blip r:embed="rId6">
            <a:alphaModFix/>
          </a:blip>
          <a:stretch>
            <a:fillRect/>
          </a:stretch>
        </p:blipFill>
        <p:spPr>
          <a:xfrm>
            <a:off x="8518925" y="2085473"/>
            <a:ext cx="163350" cy="214850"/>
          </a:xfrm>
          <a:prstGeom prst="rect">
            <a:avLst/>
          </a:prstGeom>
          <a:noFill/>
          <a:ln>
            <a:noFill/>
          </a:ln>
        </p:spPr>
      </p:pic>
      <p:pic>
        <p:nvPicPr>
          <p:cNvPr id="221" name="Google Shape;221;p26"/>
          <p:cNvPicPr preferRelativeResize="0"/>
          <p:nvPr/>
        </p:nvPicPr>
        <p:blipFill>
          <a:blip r:embed="rId7">
            <a:alphaModFix/>
          </a:blip>
          <a:stretch>
            <a:fillRect/>
          </a:stretch>
        </p:blipFill>
        <p:spPr>
          <a:xfrm>
            <a:off x="6139850" y="2901663"/>
            <a:ext cx="214850" cy="214850"/>
          </a:xfrm>
          <a:prstGeom prst="rect">
            <a:avLst/>
          </a:prstGeom>
          <a:noFill/>
          <a:ln>
            <a:noFill/>
          </a:ln>
        </p:spPr>
      </p:pic>
      <p:pic>
        <p:nvPicPr>
          <p:cNvPr id="222" name="Google Shape;222;p26"/>
          <p:cNvPicPr preferRelativeResize="0"/>
          <p:nvPr/>
        </p:nvPicPr>
        <p:blipFill>
          <a:blip r:embed="rId8">
            <a:alphaModFix/>
          </a:blip>
          <a:stretch>
            <a:fillRect/>
          </a:stretch>
        </p:blipFill>
        <p:spPr>
          <a:xfrm>
            <a:off x="6139850" y="3595500"/>
            <a:ext cx="214850" cy="153464"/>
          </a:xfrm>
          <a:prstGeom prst="rect">
            <a:avLst/>
          </a:prstGeom>
          <a:noFill/>
          <a:ln>
            <a:noFill/>
          </a:ln>
        </p:spPr>
      </p:pic>
      <p:pic>
        <p:nvPicPr>
          <p:cNvPr id="223" name="Google Shape;223;p26"/>
          <p:cNvPicPr preferRelativeResize="0"/>
          <p:nvPr/>
        </p:nvPicPr>
        <p:blipFill>
          <a:blip r:embed="rId6">
            <a:alphaModFix/>
          </a:blip>
          <a:stretch>
            <a:fillRect/>
          </a:stretch>
        </p:blipFill>
        <p:spPr>
          <a:xfrm>
            <a:off x="6962825" y="3800300"/>
            <a:ext cx="163350" cy="147542"/>
          </a:xfrm>
          <a:prstGeom prst="rect">
            <a:avLst/>
          </a:prstGeom>
          <a:noFill/>
          <a:ln>
            <a:noFill/>
          </a:ln>
        </p:spPr>
      </p:pic>
      <p:cxnSp>
        <p:nvCxnSpPr>
          <p:cNvPr id="224" name="Google Shape;224;p26"/>
          <p:cNvCxnSpPr/>
          <p:nvPr/>
        </p:nvCxnSpPr>
        <p:spPr>
          <a:xfrm rot="10800000" flipH="1">
            <a:off x="2937075" y="2081575"/>
            <a:ext cx="11100" cy="578400"/>
          </a:xfrm>
          <a:prstGeom prst="straightConnector1">
            <a:avLst/>
          </a:prstGeom>
          <a:noFill/>
          <a:ln w="19050" cap="flat" cmpd="sng">
            <a:solidFill>
              <a:schemeClr val="dk2"/>
            </a:solidFill>
            <a:prstDash val="solid"/>
            <a:round/>
            <a:headEnd type="none" w="med" len="med"/>
            <a:tailEnd type="triangle" w="med" len="med"/>
          </a:ln>
        </p:spPr>
      </p:cxnSp>
      <p:sp>
        <p:nvSpPr>
          <p:cNvPr id="225" name="Google Shape;225;p26"/>
          <p:cNvSpPr/>
          <p:nvPr/>
        </p:nvSpPr>
        <p:spPr>
          <a:xfrm>
            <a:off x="2558850" y="1725550"/>
            <a:ext cx="1568400" cy="356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Relocation Time</a:t>
            </a:r>
            <a:endParaRPr/>
          </a:p>
        </p:txBody>
      </p:sp>
      <p:cxnSp>
        <p:nvCxnSpPr>
          <p:cNvPr id="226" name="Google Shape;226;p26"/>
          <p:cNvCxnSpPr/>
          <p:nvPr/>
        </p:nvCxnSpPr>
        <p:spPr>
          <a:xfrm flipH="1">
            <a:off x="4739325" y="2971450"/>
            <a:ext cx="211200" cy="511800"/>
          </a:xfrm>
          <a:prstGeom prst="straightConnector1">
            <a:avLst/>
          </a:prstGeom>
          <a:noFill/>
          <a:ln w="19050" cap="flat" cmpd="sng">
            <a:solidFill>
              <a:schemeClr val="dk2"/>
            </a:solidFill>
            <a:prstDash val="solid"/>
            <a:round/>
            <a:headEnd type="none" w="med" len="med"/>
            <a:tailEnd type="triangle" w="med" len="med"/>
          </a:ln>
        </p:spPr>
      </p:cxnSp>
      <p:sp>
        <p:nvSpPr>
          <p:cNvPr id="227" name="Google Shape;227;p26"/>
          <p:cNvSpPr/>
          <p:nvPr/>
        </p:nvSpPr>
        <p:spPr>
          <a:xfrm>
            <a:off x="3625650" y="3478150"/>
            <a:ext cx="2070300" cy="356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Communication Time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1000"/>
                                        <p:tgtEl>
                                          <p:spTgt spid="224"/>
                                        </p:tgtEl>
                                      </p:cBhvr>
                                    </p:animEffect>
                                  </p:childTnLst>
                                </p:cTn>
                              </p:par>
                              <p:par>
                                <p:cTn id="8" presetID="10" presetClass="entr" presetSubtype="0" fill="hold" nodeType="withEffect">
                                  <p:stCondLst>
                                    <p:cond delay="0"/>
                                  </p:stCondLst>
                                  <p:childTnLst>
                                    <p:set>
                                      <p:cBhvr>
                                        <p:cTn id="9" dur="1" fill="hold">
                                          <p:stCondLst>
                                            <p:cond delay="0"/>
                                          </p:stCondLst>
                                        </p:cTn>
                                        <p:tgtEl>
                                          <p:spTgt spid="225"/>
                                        </p:tgtEl>
                                        <p:attrNameLst>
                                          <p:attrName>style.visibility</p:attrName>
                                        </p:attrNameLst>
                                      </p:cBhvr>
                                      <p:to>
                                        <p:strVal val="visible"/>
                                      </p:to>
                                    </p:set>
                                    <p:animEffect transition="in" filter="fade">
                                      <p:cBhvr>
                                        <p:cTn id="10" dur="1000"/>
                                        <p:tgtEl>
                                          <p:spTgt spid="225"/>
                                        </p:tgtEl>
                                      </p:cBhvr>
                                    </p:animEffect>
                                  </p:childTnLst>
                                </p:cTn>
                              </p:par>
                              <p:par>
                                <p:cTn id="11" presetID="10" presetClass="entr" presetSubtype="0" fill="hold" nodeType="withEffect">
                                  <p:stCondLst>
                                    <p:cond delay="0"/>
                                  </p:stCondLst>
                                  <p:childTnLst>
                                    <p:set>
                                      <p:cBhvr>
                                        <p:cTn id="12" dur="1" fill="hold">
                                          <p:stCondLst>
                                            <p:cond delay="0"/>
                                          </p:stCondLst>
                                        </p:cTn>
                                        <p:tgtEl>
                                          <p:spTgt spid="226"/>
                                        </p:tgtEl>
                                        <p:attrNameLst>
                                          <p:attrName>style.visibility</p:attrName>
                                        </p:attrNameLst>
                                      </p:cBhvr>
                                      <p:to>
                                        <p:strVal val="visible"/>
                                      </p:to>
                                    </p:set>
                                    <p:animEffect transition="in" filter="fade">
                                      <p:cBhvr>
                                        <p:cTn id="13" dur="1000"/>
                                        <p:tgtEl>
                                          <p:spTgt spid="226"/>
                                        </p:tgtEl>
                                      </p:cBhvr>
                                    </p:animEffect>
                                  </p:childTnLst>
                                </p:cTn>
                              </p:par>
                              <p:par>
                                <p:cTn id="14" presetID="10" presetClass="entr" presetSubtype="0" fill="hold" nodeType="withEffect">
                                  <p:stCondLst>
                                    <p:cond delay="0"/>
                                  </p:stCondLst>
                                  <p:childTnLst>
                                    <p:set>
                                      <p:cBhvr>
                                        <p:cTn id="15" dur="1" fill="hold">
                                          <p:stCondLst>
                                            <p:cond delay="0"/>
                                          </p:stCondLst>
                                        </p:cTn>
                                        <p:tgtEl>
                                          <p:spTgt spid="227"/>
                                        </p:tgtEl>
                                        <p:attrNameLst>
                                          <p:attrName>style.visibility</p:attrName>
                                        </p:attrNameLst>
                                      </p:cBhvr>
                                      <p:to>
                                        <p:strVal val="visible"/>
                                      </p:to>
                                    </p:set>
                                    <p:animEffect transition="in" filter="fade">
                                      <p:cBhvr>
                                        <p:cTn id="16" dur="10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Google Shape;232;p27"/>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15</a:t>
            </a:fld>
            <a:endParaRPr sz="1000">
              <a:solidFill>
                <a:srgbClr val="595959"/>
              </a:solidFill>
            </a:endParaRPr>
          </a:p>
        </p:txBody>
      </p:sp>
      <p:sp>
        <p:nvSpPr>
          <p:cNvPr id="233" name="Google Shape;233;p27"/>
          <p:cNvSpPr txBox="1"/>
          <p:nvPr/>
        </p:nvSpPr>
        <p:spPr>
          <a:xfrm>
            <a:off x="410277" y="239350"/>
            <a:ext cx="60099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Optimal Placement of VNFs</a:t>
            </a:r>
            <a:endParaRPr sz="3000" b="1"/>
          </a:p>
        </p:txBody>
      </p:sp>
      <p:sp>
        <p:nvSpPr>
          <p:cNvPr id="234" name="Google Shape;234;p27"/>
          <p:cNvSpPr txBox="1"/>
          <p:nvPr/>
        </p:nvSpPr>
        <p:spPr>
          <a:xfrm>
            <a:off x="253475" y="1181000"/>
            <a:ext cx="8366400" cy="33108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22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None/>
            </a:pPr>
            <a:endParaRPr sz="2400"/>
          </a:p>
          <a:p>
            <a:pPr marL="914400" lvl="0" indent="0" algn="l" rtl="0">
              <a:spcBef>
                <a:spcPts val="0"/>
              </a:spcBef>
              <a:spcAft>
                <a:spcPts val="0"/>
              </a:spcAft>
              <a:buNone/>
            </a:pPr>
            <a:endParaRPr sz="2400"/>
          </a:p>
          <a:p>
            <a:pPr marL="91440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p>
        </p:txBody>
      </p:sp>
      <p:sp>
        <p:nvSpPr>
          <p:cNvPr id="235" name="Google Shape;23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36" name="Google Shape;236;p27"/>
          <p:cNvSpPr txBox="1"/>
          <p:nvPr/>
        </p:nvSpPr>
        <p:spPr>
          <a:xfrm>
            <a:off x="2274525" y="4595275"/>
            <a:ext cx="4575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27"/>
          <p:cNvSpPr txBox="1"/>
          <p:nvPr/>
        </p:nvSpPr>
        <p:spPr>
          <a:xfrm>
            <a:off x="3758275" y="1700050"/>
            <a:ext cx="3216600" cy="2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238" name="Google Shape;238;p27"/>
          <p:cNvSpPr txBox="1"/>
          <p:nvPr/>
        </p:nvSpPr>
        <p:spPr>
          <a:xfrm>
            <a:off x="5009550" y="2571750"/>
            <a:ext cx="3216600" cy="2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239" name="Google Shape;239;p27"/>
          <p:cNvSpPr txBox="1"/>
          <p:nvPr/>
        </p:nvSpPr>
        <p:spPr>
          <a:xfrm>
            <a:off x="4929175" y="3628250"/>
            <a:ext cx="3216600" cy="2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t>
            </a:r>
            <a:endParaRPr sz="1800"/>
          </a:p>
        </p:txBody>
      </p:sp>
      <p:sp>
        <p:nvSpPr>
          <p:cNvPr id="240" name="Google Shape;240;p27"/>
          <p:cNvSpPr txBox="1"/>
          <p:nvPr/>
        </p:nvSpPr>
        <p:spPr>
          <a:xfrm>
            <a:off x="468550" y="994300"/>
            <a:ext cx="3416100" cy="5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Constraints:</a:t>
            </a:r>
            <a:endParaRPr sz="1800" b="1"/>
          </a:p>
        </p:txBody>
      </p:sp>
      <p:sp>
        <p:nvSpPr>
          <p:cNvPr id="241" name="Google Shape;241;p27"/>
          <p:cNvSpPr txBox="1"/>
          <p:nvPr/>
        </p:nvSpPr>
        <p:spPr>
          <a:xfrm>
            <a:off x="5685900" y="1412350"/>
            <a:ext cx="3458100" cy="37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 = The set of data centers</a:t>
            </a:r>
            <a:endParaRPr/>
          </a:p>
          <a:p>
            <a:pPr marL="0" lvl="0" indent="0" algn="l" rtl="0">
              <a:spcBef>
                <a:spcPts val="0"/>
              </a:spcBef>
              <a:spcAft>
                <a:spcPts val="0"/>
              </a:spcAft>
              <a:buNone/>
            </a:pPr>
            <a:endParaRPr/>
          </a:p>
          <a:p>
            <a:pPr marL="0" lvl="0" indent="0" algn="l" rtl="0">
              <a:spcBef>
                <a:spcPts val="0"/>
              </a:spcBef>
              <a:spcAft>
                <a:spcPts val="0"/>
              </a:spcAft>
              <a:buNone/>
            </a:pPr>
            <a:r>
              <a:rPr lang="en"/>
              <a:t>N = The set of eNBs</a:t>
            </a:r>
            <a:endParaRPr/>
          </a:p>
          <a:p>
            <a:pPr marL="0" lvl="0" indent="0" algn="l" rtl="0">
              <a:spcBef>
                <a:spcPts val="0"/>
              </a:spcBef>
              <a:spcAft>
                <a:spcPts val="0"/>
              </a:spcAft>
              <a:buNone/>
            </a:pPr>
            <a:endParaRPr/>
          </a:p>
          <a:p>
            <a:pPr marL="0" lvl="0" indent="0" algn="l" rtl="0">
              <a:spcBef>
                <a:spcPts val="0"/>
              </a:spcBef>
              <a:spcAft>
                <a:spcPts val="0"/>
              </a:spcAft>
              <a:buNone/>
            </a:pPr>
            <a:r>
              <a:rPr lang="en"/>
              <a:t>V</a:t>
            </a:r>
            <a:r>
              <a:rPr lang="en" baseline="-25000"/>
              <a:t>j</a:t>
            </a:r>
            <a:r>
              <a:rPr lang="en"/>
              <a:t> = The set of VNFs of eNB j     N</a:t>
            </a:r>
            <a:endParaRPr/>
          </a:p>
          <a:p>
            <a:pPr marL="0" lvl="0" indent="0" algn="l" rtl="0">
              <a:spcBef>
                <a:spcPts val="0"/>
              </a:spcBef>
              <a:spcAft>
                <a:spcPts val="0"/>
              </a:spcAft>
              <a:buNone/>
            </a:pPr>
            <a:endParaRPr/>
          </a:p>
          <a:p>
            <a:pPr marL="0" lvl="0" indent="0" algn="l" rtl="0">
              <a:spcBef>
                <a:spcPts val="0"/>
              </a:spcBef>
              <a:spcAft>
                <a:spcPts val="0"/>
              </a:spcAft>
              <a:buNone/>
            </a:pPr>
            <a:r>
              <a:rPr lang="en"/>
              <a:t>b</a:t>
            </a:r>
            <a:r>
              <a:rPr lang="en" baseline="30000"/>
              <a:t>f</a:t>
            </a:r>
            <a:r>
              <a:rPr lang="en" baseline="-25000"/>
              <a:t>k, j</a:t>
            </a:r>
            <a:r>
              <a:rPr lang="en"/>
              <a:t> = Whether VNF f of eNB j is placed </a:t>
            </a:r>
            <a:endParaRPr/>
          </a:p>
          <a:p>
            <a:pPr marL="0" lvl="0" indent="0" algn="l" rtl="0">
              <a:spcBef>
                <a:spcPts val="0"/>
              </a:spcBef>
              <a:spcAft>
                <a:spcPts val="0"/>
              </a:spcAft>
              <a:buNone/>
            </a:pPr>
            <a:r>
              <a:rPr lang="en"/>
              <a:t>            to   DC k    D or not.</a:t>
            </a:r>
            <a:endParaRPr/>
          </a:p>
          <a:p>
            <a:pPr marL="0" lvl="0" indent="0" algn="l" rtl="0">
              <a:spcBef>
                <a:spcPts val="0"/>
              </a:spcBef>
              <a:spcAft>
                <a:spcPts val="0"/>
              </a:spcAft>
              <a:buNone/>
            </a:pPr>
            <a:endParaRPr/>
          </a:p>
          <a:p>
            <a:pPr marL="0" lvl="0" indent="0" algn="l" rtl="0">
              <a:spcBef>
                <a:spcPts val="0"/>
              </a:spcBef>
              <a:spcAft>
                <a:spcPts val="0"/>
              </a:spcAft>
              <a:buNone/>
            </a:pPr>
            <a:r>
              <a:rPr lang="en"/>
              <a:t>            = Maximum response time  </a:t>
            </a:r>
            <a:endParaRPr/>
          </a:p>
          <a:p>
            <a:pPr marL="0" lvl="0" indent="0" algn="l" rtl="0">
              <a:spcBef>
                <a:spcPts val="0"/>
              </a:spcBef>
              <a:spcAft>
                <a:spcPts val="0"/>
              </a:spcAft>
              <a:buNone/>
            </a:pPr>
            <a:r>
              <a:rPr lang="en"/>
              <a:t>               tolerated by the application</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       = Execution time of VNF f     </a:t>
            </a:r>
            <a:r>
              <a:rPr lang="en">
                <a:solidFill>
                  <a:schemeClr val="dk1"/>
                </a:solidFill>
              </a:rPr>
              <a:t>V</a:t>
            </a:r>
            <a:r>
              <a:rPr lang="en" baseline="-25000">
                <a:solidFill>
                  <a:schemeClr val="dk1"/>
                </a:solidFill>
              </a:rPr>
              <a:t>j</a:t>
            </a:r>
            <a:r>
              <a:rPr lang="en">
                <a:solidFill>
                  <a:schemeClr val="dk1"/>
                </a:solidFill>
              </a:rPr>
              <a:t> </a:t>
            </a:r>
            <a:endParaRPr/>
          </a:p>
          <a:p>
            <a:pPr marL="0" lvl="0" indent="0" algn="l" rtl="0">
              <a:spcBef>
                <a:spcPts val="0"/>
              </a:spcBef>
              <a:spcAft>
                <a:spcPts val="0"/>
              </a:spcAft>
              <a:buNone/>
            </a:pPr>
            <a:endParaRPr/>
          </a:p>
          <a:p>
            <a:pPr marL="0" lvl="0" indent="0" algn="l" rtl="0">
              <a:spcBef>
                <a:spcPts val="0"/>
              </a:spcBef>
              <a:spcAft>
                <a:spcPts val="0"/>
              </a:spcAft>
              <a:buNone/>
            </a:pPr>
            <a:r>
              <a:rPr lang="en"/>
              <a:t>      = VNF holding capacity of DC k   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42" name="Google Shape;242;p27"/>
          <p:cNvPicPr preferRelativeResize="0"/>
          <p:nvPr/>
        </p:nvPicPr>
        <p:blipFill>
          <a:blip r:embed="rId4">
            <a:alphaModFix/>
          </a:blip>
          <a:stretch>
            <a:fillRect/>
          </a:stretch>
        </p:blipFill>
        <p:spPr>
          <a:xfrm>
            <a:off x="771450" y="2748350"/>
            <a:ext cx="3024300" cy="707300"/>
          </a:xfrm>
          <a:prstGeom prst="rect">
            <a:avLst/>
          </a:prstGeom>
          <a:noFill/>
          <a:ln>
            <a:noFill/>
          </a:ln>
        </p:spPr>
      </p:pic>
      <p:pic>
        <p:nvPicPr>
          <p:cNvPr id="243" name="Google Shape;243;p27"/>
          <p:cNvPicPr preferRelativeResize="0"/>
          <p:nvPr/>
        </p:nvPicPr>
        <p:blipFill>
          <a:blip r:embed="rId5">
            <a:alphaModFix/>
          </a:blip>
          <a:stretch>
            <a:fillRect/>
          </a:stretch>
        </p:blipFill>
        <p:spPr>
          <a:xfrm>
            <a:off x="851975" y="3524457"/>
            <a:ext cx="4833930" cy="637200"/>
          </a:xfrm>
          <a:prstGeom prst="rect">
            <a:avLst/>
          </a:prstGeom>
          <a:noFill/>
          <a:ln>
            <a:noFill/>
          </a:ln>
        </p:spPr>
      </p:pic>
      <p:pic>
        <p:nvPicPr>
          <p:cNvPr id="244" name="Google Shape;244;p27"/>
          <p:cNvPicPr preferRelativeResize="0"/>
          <p:nvPr/>
        </p:nvPicPr>
        <p:blipFill>
          <a:blip r:embed="rId6">
            <a:alphaModFix/>
          </a:blip>
          <a:stretch>
            <a:fillRect/>
          </a:stretch>
        </p:blipFill>
        <p:spPr>
          <a:xfrm>
            <a:off x="974083" y="4134571"/>
            <a:ext cx="2910571" cy="707300"/>
          </a:xfrm>
          <a:prstGeom prst="rect">
            <a:avLst/>
          </a:prstGeom>
          <a:noFill/>
          <a:ln>
            <a:noFill/>
          </a:ln>
        </p:spPr>
      </p:pic>
      <p:pic>
        <p:nvPicPr>
          <p:cNvPr id="245" name="Google Shape;245;p27"/>
          <p:cNvPicPr preferRelativeResize="0"/>
          <p:nvPr/>
        </p:nvPicPr>
        <p:blipFill>
          <a:blip r:embed="rId7">
            <a:alphaModFix/>
          </a:blip>
          <a:stretch>
            <a:fillRect/>
          </a:stretch>
        </p:blipFill>
        <p:spPr>
          <a:xfrm>
            <a:off x="851975" y="2112025"/>
            <a:ext cx="2976996" cy="567550"/>
          </a:xfrm>
          <a:prstGeom prst="rect">
            <a:avLst/>
          </a:prstGeom>
          <a:noFill/>
          <a:ln>
            <a:noFill/>
          </a:ln>
        </p:spPr>
      </p:pic>
      <p:pic>
        <p:nvPicPr>
          <p:cNvPr id="246" name="Google Shape;246;p27"/>
          <p:cNvPicPr preferRelativeResize="0"/>
          <p:nvPr/>
        </p:nvPicPr>
        <p:blipFill>
          <a:blip r:embed="rId8">
            <a:alphaModFix/>
          </a:blip>
          <a:stretch>
            <a:fillRect/>
          </a:stretch>
        </p:blipFill>
        <p:spPr>
          <a:xfrm>
            <a:off x="885175" y="1562675"/>
            <a:ext cx="4135726" cy="393600"/>
          </a:xfrm>
          <a:prstGeom prst="rect">
            <a:avLst/>
          </a:prstGeom>
          <a:noFill/>
          <a:ln>
            <a:noFill/>
          </a:ln>
        </p:spPr>
      </p:pic>
      <p:pic>
        <p:nvPicPr>
          <p:cNvPr id="247" name="Google Shape;247;p27"/>
          <p:cNvPicPr preferRelativeResize="0"/>
          <p:nvPr/>
        </p:nvPicPr>
        <p:blipFill>
          <a:blip r:embed="rId9">
            <a:alphaModFix/>
          </a:blip>
          <a:stretch>
            <a:fillRect/>
          </a:stretch>
        </p:blipFill>
        <p:spPr>
          <a:xfrm>
            <a:off x="8145775" y="2359825"/>
            <a:ext cx="163350" cy="211925"/>
          </a:xfrm>
          <a:prstGeom prst="rect">
            <a:avLst/>
          </a:prstGeom>
          <a:noFill/>
          <a:ln>
            <a:noFill/>
          </a:ln>
        </p:spPr>
      </p:pic>
      <p:pic>
        <p:nvPicPr>
          <p:cNvPr id="248" name="Google Shape;248;p27"/>
          <p:cNvPicPr preferRelativeResize="0"/>
          <p:nvPr/>
        </p:nvPicPr>
        <p:blipFill>
          <a:blip r:embed="rId10">
            <a:alphaModFix/>
          </a:blip>
          <a:stretch>
            <a:fillRect/>
          </a:stretch>
        </p:blipFill>
        <p:spPr>
          <a:xfrm>
            <a:off x="5782650" y="3379888"/>
            <a:ext cx="548700" cy="248361"/>
          </a:xfrm>
          <a:prstGeom prst="rect">
            <a:avLst/>
          </a:prstGeom>
          <a:noFill/>
          <a:ln>
            <a:noFill/>
          </a:ln>
        </p:spPr>
      </p:pic>
      <p:pic>
        <p:nvPicPr>
          <p:cNvPr id="249" name="Google Shape;249;p27"/>
          <p:cNvPicPr preferRelativeResize="0"/>
          <p:nvPr/>
        </p:nvPicPr>
        <p:blipFill>
          <a:blip r:embed="rId11">
            <a:alphaModFix/>
          </a:blip>
          <a:stretch>
            <a:fillRect/>
          </a:stretch>
        </p:blipFill>
        <p:spPr>
          <a:xfrm>
            <a:off x="5782650" y="4005800"/>
            <a:ext cx="252288" cy="211925"/>
          </a:xfrm>
          <a:prstGeom prst="rect">
            <a:avLst/>
          </a:prstGeom>
          <a:noFill/>
          <a:ln>
            <a:noFill/>
          </a:ln>
        </p:spPr>
      </p:pic>
      <p:pic>
        <p:nvPicPr>
          <p:cNvPr id="250" name="Google Shape;250;p27"/>
          <p:cNvPicPr preferRelativeResize="0"/>
          <p:nvPr/>
        </p:nvPicPr>
        <p:blipFill>
          <a:blip r:embed="rId12">
            <a:alphaModFix/>
          </a:blip>
          <a:stretch>
            <a:fillRect/>
          </a:stretch>
        </p:blipFill>
        <p:spPr>
          <a:xfrm>
            <a:off x="5771011" y="4428300"/>
            <a:ext cx="219464" cy="248350"/>
          </a:xfrm>
          <a:prstGeom prst="rect">
            <a:avLst/>
          </a:prstGeom>
          <a:noFill/>
          <a:ln>
            <a:noFill/>
          </a:ln>
        </p:spPr>
      </p:pic>
      <p:pic>
        <p:nvPicPr>
          <p:cNvPr id="251" name="Google Shape;251;p27"/>
          <p:cNvPicPr preferRelativeResize="0"/>
          <p:nvPr/>
        </p:nvPicPr>
        <p:blipFill>
          <a:blip r:embed="rId9">
            <a:alphaModFix/>
          </a:blip>
          <a:stretch>
            <a:fillRect/>
          </a:stretch>
        </p:blipFill>
        <p:spPr>
          <a:xfrm>
            <a:off x="8226150" y="4055925"/>
            <a:ext cx="163350" cy="147542"/>
          </a:xfrm>
          <a:prstGeom prst="rect">
            <a:avLst/>
          </a:prstGeom>
          <a:noFill/>
          <a:ln>
            <a:noFill/>
          </a:ln>
        </p:spPr>
      </p:pic>
      <p:pic>
        <p:nvPicPr>
          <p:cNvPr id="252" name="Google Shape;252;p27"/>
          <p:cNvPicPr preferRelativeResize="0"/>
          <p:nvPr/>
        </p:nvPicPr>
        <p:blipFill>
          <a:blip r:embed="rId9">
            <a:alphaModFix/>
          </a:blip>
          <a:stretch>
            <a:fillRect/>
          </a:stretch>
        </p:blipFill>
        <p:spPr>
          <a:xfrm>
            <a:off x="8549700" y="4478700"/>
            <a:ext cx="163350" cy="147542"/>
          </a:xfrm>
          <a:prstGeom prst="rect">
            <a:avLst/>
          </a:prstGeom>
          <a:noFill/>
          <a:ln>
            <a:noFill/>
          </a:ln>
        </p:spPr>
      </p:pic>
      <p:pic>
        <p:nvPicPr>
          <p:cNvPr id="253" name="Google Shape;253;p27"/>
          <p:cNvPicPr preferRelativeResize="0"/>
          <p:nvPr/>
        </p:nvPicPr>
        <p:blipFill>
          <a:blip r:embed="rId9">
            <a:alphaModFix/>
          </a:blip>
          <a:stretch>
            <a:fillRect/>
          </a:stretch>
        </p:blipFill>
        <p:spPr>
          <a:xfrm>
            <a:off x="7118925" y="2994500"/>
            <a:ext cx="163350" cy="147542"/>
          </a:xfrm>
          <a:prstGeom prst="rect">
            <a:avLst/>
          </a:prstGeom>
          <a:noFill/>
          <a:ln>
            <a:noFill/>
          </a:ln>
        </p:spPr>
      </p:pic>
      <p:sp>
        <p:nvSpPr>
          <p:cNvPr id="254" name="Google Shape;254;p27"/>
          <p:cNvSpPr txBox="1"/>
          <p:nvPr/>
        </p:nvSpPr>
        <p:spPr>
          <a:xfrm>
            <a:off x="410275" y="1562675"/>
            <a:ext cx="4749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C1:</a:t>
            </a:r>
            <a:endParaRPr/>
          </a:p>
        </p:txBody>
      </p:sp>
      <p:sp>
        <p:nvSpPr>
          <p:cNvPr id="255" name="Google Shape;255;p27"/>
          <p:cNvSpPr txBox="1"/>
          <p:nvPr/>
        </p:nvSpPr>
        <p:spPr>
          <a:xfrm>
            <a:off x="377075" y="2164713"/>
            <a:ext cx="4749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C2:</a:t>
            </a:r>
            <a:endParaRPr/>
          </a:p>
        </p:txBody>
      </p:sp>
      <p:sp>
        <p:nvSpPr>
          <p:cNvPr id="256" name="Google Shape;256;p27"/>
          <p:cNvSpPr txBox="1"/>
          <p:nvPr/>
        </p:nvSpPr>
        <p:spPr>
          <a:xfrm>
            <a:off x="354025" y="2871138"/>
            <a:ext cx="587400" cy="2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C3:</a:t>
            </a:r>
            <a:endParaRPr/>
          </a:p>
        </p:txBody>
      </p:sp>
      <p:sp>
        <p:nvSpPr>
          <p:cNvPr id="257" name="Google Shape;257;p27"/>
          <p:cNvSpPr txBox="1"/>
          <p:nvPr/>
        </p:nvSpPr>
        <p:spPr>
          <a:xfrm>
            <a:off x="377075" y="3709875"/>
            <a:ext cx="474900" cy="2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C4:</a:t>
            </a:r>
            <a:endParaRPr/>
          </a:p>
        </p:txBody>
      </p:sp>
      <p:sp>
        <p:nvSpPr>
          <p:cNvPr id="258" name="Google Shape;258;p27"/>
          <p:cNvSpPr txBox="1"/>
          <p:nvPr/>
        </p:nvSpPr>
        <p:spPr>
          <a:xfrm>
            <a:off x="377075" y="4295025"/>
            <a:ext cx="548700" cy="2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C5:</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28"/>
          <p:cNvSpPr txBox="1">
            <a:spLocks noGrp="1"/>
          </p:cNvSpPr>
          <p:nvPr>
            <p:ph type="ctrTitle"/>
          </p:nvPr>
        </p:nvSpPr>
        <p:spPr>
          <a:xfrm>
            <a:off x="143875" y="107900"/>
            <a:ext cx="8896200" cy="6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800" b="1"/>
              <a:t>Computation Time for Optimal Placement of VNFs</a:t>
            </a:r>
            <a:endParaRPr sz="2800" b="1"/>
          </a:p>
        </p:txBody>
      </p:sp>
      <p:sp>
        <p:nvSpPr>
          <p:cNvPr id="264" name="Google Shape;264;p28"/>
          <p:cNvSpPr txBox="1"/>
          <p:nvPr/>
        </p:nvSpPr>
        <p:spPr>
          <a:xfrm>
            <a:off x="247800" y="767300"/>
            <a:ext cx="8896200" cy="755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Can be reduced to </a:t>
            </a:r>
            <a:r>
              <a:rPr lang="en" sz="2400">
                <a:solidFill>
                  <a:srgbClr val="1155CC"/>
                </a:solidFill>
              </a:rPr>
              <a:t>Generalized Assignment Problem (GAP)</a:t>
            </a:r>
            <a:endParaRPr sz="2400">
              <a:solidFill>
                <a:srgbClr val="1155CC"/>
              </a:solidFill>
            </a:endParaRPr>
          </a:p>
        </p:txBody>
      </p:sp>
      <p:pic>
        <p:nvPicPr>
          <p:cNvPr id="265" name="Google Shape;265;p28"/>
          <p:cNvPicPr preferRelativeResize="0"/>
          <p:nvPr/>
        </p:nvPicPr>
        <p:blipFill>
          <a:blip r:embed="rId4">
            <a:alphaModFix/>
          </a:blip>
          <a:stretch>
            <a:fillRect/>
          </a:stretch>
        </p:blipFill>
        <p:spPr>
          <a:xfrm>
            <a:off x="843650" y="1188525"/>
            <a:ext cx="4267569" cy="3199426"/>
          </a:xfrm>
          <a:prstGeom prst="rect">
            <a:avLst/>
          </a:prstGeom>
          <a:noFill/>
          <a:ln>
            <a:noFill/>
          </a:ln>
        </p:spPr>
      </p:pic>
      <p:sp>
        <p:nvSpPr>
          <p:cNvPr id="266" name="Google Shape;266;p28"/>
          <p:cNvSpPr txBox="1"/>
          <p:nvPr/>
        </p:nvSpPr>
        <p:spPr>
          <a:xfrm>
            <a:off x="731350" y="4387950"/>
            <a:ext cx="51306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Fig. 4:</a:t>
            </a:r>
            <a:r>
              <a:rPr lang="en" sz="1800"/>
              <a:t>  Impacts of number of VNFs movement</a:t>
            </a:r>
            <a:endParaRPr sz="1800"/>
          </a:p>
          <a:p>
            <a:pPr marL="0" lvl="0" indent="0" algn="l" rtl="0">
              <a:spcBef>
                <a:spcPts val="0"/>
              </a:spcBef>
              <a:spcAft>
                <a:spcPts val="0"/>
              </a:spcAft>
              <a:buNone/>
            </a:pPr>
            <a:r>
              <a:rPr lang="en" sz="1800"/>
              <a:t>             per eNB on running time</a:t>
            </a:r>
            <a:endParaRPr sz="1800"/>
          </a:p>
        </p:txBody>
      </p:sp>
      <p:sp>
        <p:nvSpPr>
          <p:cNvPr id="267" name="Google Shape;267;p28"/>
          <p:cNvSpPr txBox="1"/>
          <p:nvPr/>
        </p:nvSpPr>
        <p:spPr>
          <a:xfrm>
            <a:off x="5632275" y="1512750"/>
            <a:ext cx="3036000" cy="16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A86E8"/>
                </a:solidFill>
              </a:rPr>
              <a:t>NEOS Server</a:t>
            </a:r>
            <a:endParaRPr sz="2400">
              <a:solidFill>
                <a:srgbClr val="4A86E8"/>
              </a:solidFill>
            </a:endParaRPr>
          </a:p>
          <a:p>
            <a:pPr marL="0" lvl="0" indent="0" algn="l" rtl="0">
              <a:spcBef>
                <a:spcPts val="0"/>
              </a:spcBef>
              <a:spcAft>
                <a:spcPts val="0"/>
              </a:spcAft>
              <a:buNone/>
            </a:pPr>
            <a:r>
              <a:rPr lang="en" sz="2400"/>
              <a:t>2 x Intel Xeon e5-2698 @2.3 GHz</a:t>
            </a:r>
            <a:endParaRPr sz="2400"/>
          </a:p>
          <a:p>
            <a:pPr marL="0" lvl="0" indent="0" algn="l" rtl="0">
              <a:spcBef>
                <a:spcPts val="0"/>
              </a:spcBef>
              <a:spcAft>
                <a:spcPts val="0"/>
              </a:spcAft>
              <a:buNone/>
            </a:pPr>
            <a:r>
              <a:rPr lang="en" sz="2400"/>
              <a:t>92 GB RAM</a:t>
            </a:r>
            <a:endParaRPr sz="2400"/>
          </a:p>
          <a:p>
            <a:pPr marL="0" lvl="0" indent="0" algn="l" rtl="0">
              <a:spcBef>
                <a:spcPts val="0"/>
              </a:spcBef>
              <a:spcAft>
                <a:spcPts val="0"/>
              </a:spcAft>
              <a:buNone/>
            </a:pPr>
            <a:endParaRPr/>
          </a:p>
        </p:txBody>
      </p:sp>
      <p:sp>
        <p:nvSpPr>
          <p:cNvPr id="268" name="Google Shape;268;p28"/>
          <p:cNvSpPr txBox="1"/>
          <p:nvPr/>
        </p:nvSpPr>
        <p:spPr>
          <a:xfrm>
            <a:off x="6042725" y="4472075"/>
            <a:ext cx="6906000" cy="8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28"/>
          <p:cNvSpPr txBox="1"/>
          <p:nvPr/>
        </p:nvSpPr>
        <p:spPr>
          <a:xfrm>
            <a:off x="5695025" y="3340025"/>
            <a:ext cx="2828100" cy="8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CC4125"/>
                </a:solidFill>
              </a:rPr>
              <a:t>NP-Hard</a:t>
            </a:r>
            <a:endParaRPr sz="3000" b="1">
              <a:solidFill>
                <a:srgbClr val="CC4125"/>
              </a:solidFill>
            </a:endParaRPr>
          </a:p>
        </p:txBody>
      </p:sp>
      <p:sp>
        <p:nvSpPr>
          <p:cNvPr id="270" name="Google Shape;270;p28"/>
          <p:cNvSpPr txBox="1"/>
          <p:nvPr/>
        </p:nvSpPr>
        <p:spPr>
          <a:xfrm>
            <a:off x="8428625" y="4520050"/>
            <a:ext cx="611400" cy="6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13</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4"/>
        <p:cNvGrpSpPr/>
        <p:nvPr/>
      </p:nvGrpSpPr>
      <p:grpSpPr>
        <a:xfrm>
          <a:off x="0" y="0"/>
          <a:ext cx="0" cy="0"/>
          <a:chOff x="0" y="0"/>
          <a:chExt cx="0" cy="0"/>
        </a:xfrm>
      </p:grpSpPr>
      <p:sp>
        <p:nvSpPr>
          <p:cNvPr id="275" name="Google Shape;275;p29"/>
          <p:cNvSpPr txBox="1">
            <a:spLocks noGrp="1"/>
          </p:cNvSpPr>
          <p:nvPr>
            <p:ph type="ctrTitle"/>
          </p:nvPr>
        </p:nvSpPr>
        <p:spPr>
          <a:xfrm>
            <a:off x="311700" y="239800"/>
            <a:ext cx="8697300" cy="16905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sz="2800">
                <a:solidFill>
                  <a:srgbClr val="1C4587"/>
                </a:solidFill>
              </a:rPr>
              <a:t>a) Ant Colony Optimization (ACO) </a:t>
            </a:r>
            <a:endParaRPr sz="2800">
              <a:solidFill>
                <a:srgbClr val="1C4587"/>
              </a:solidFill>
            </a:endParaRPr>
          </a:p>
          <a:p>
            <a:pPr marL="0" lvl="0" indent="0" algn="ctr" rtl="0">
              <a:spcBef>
                <a:spcPts val="0"/>
              </a:spcBef>
              <a:spcAft>
                <a:spcPts val="0"/>
              </a:spcAft>
              <a:buNone/>
            </a:pPr>
            <a:r>
              <a:rPr lang="en" sz="2800">
                <a:solidFill>
                  <a:srgbClr val="1C4587"/>
                </a:solidFill>
              </a:rPr>
              <a:t>Based VNF Allocation</a:t>
            </a:r>
            <a:endParaRPr sz="2800">
              <a:solidFill>
                <a:srgbClr val="1C4587"/>
              </a:solidFill>
            </a:endParaRPr>
          </a:p>
        </p:txBody>
      </p:sp>
      <p:sp>
        <p:nvSpPr>
          <p:cNvPr id="276" name="Google Shape;276;p29"/>
          <p:cNvSpPr txBox="1">
            <a:spLocks noGrp="1"/>
          </p:cNvSpPr>
          <p:nvPr>
            <p:ph type="subTitle" idx="1"/>
          </p:nvPr>
        </p:nvSpPr>
        <p:spPr>
          <a:xfrm>
            <a:off x="151275" y="2050200"/>
            <a:ext cx="8520600" cy="27696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solidFill>
                  <a:srgbClr val="1C4587"/>
                </a:solidFill>
              </a:rPr>
              <a:t>b) Greedy Based First-Fit VNF </a:t>
            </a:r>
            <a:endParaRPr>
              <a:solidFill>
                <a:srgbClr val="1C4587"/>
              </a:solidFill>
            </a:endParaRPr>
          </a:p>
          <a:p>
            <a:pPr marL="457200" lvl="0" indent="0" algn="ctr" rtl="0">
              <a:spcBef>
                <a:spcPts val="0"/>
              </a:spcBef>
              <a:spcAft>
                <a:spcPts val="0"/>
              </a:spcAft>
              <a:buNone/>
            </a:pPr>
            <a:r>
              <a:rPr lang="en">
                <a:solidFill>
                  <a:srgbClr val="1C4587"/>
                </a:solidFill>
              </a:rPr>
              <a:t>    (FF-VNF) Allocation Problem</a:t>
            </a:r>
            <a:endParaRPr>
              <a:solidFill>
                <a:srgbClr val="1C4587"/>
              </a:solidFill>
            </a:endParaRPr>
          </a:p>
        </p:txBody>
      </p:sp>
      <p:sp>
        <p:nvSpPr>
          <p:cNvPr id="277" name="Google Shape;277;p29"/>
          <p:cNvSpPr txBox="1"/>
          <p:nvPr/>
        </p:nvSpPr>
        <p:spPr>
          <a:xfrm>
            <a:off x="8488575" y="4472075"/>
            <a:ext cx="599400" cy="6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14</a:t>
            </a:r>
            <a:endParaRPr sz="10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sp>
        <p:nvSpPr>
          <p:cNvPr id="282" name="Google Shape;282;p30"/>
          <p:cNvSpPr txBox="1">
            <a:spLocks noGrp="1"/>
          </p:cNvSpPr>
          <p:nvPr>
            <p:ph type="ctrTitle"/>
          </p:nvPr>
        </p:nvSpPr>
        <p:spPr>
          <a:xfrm>
            <a:off x="311700" y="287750"/>
            <a:ext cx="8520600" cy="52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First-Fit (FF) Initial Solution </a:t>
            </a:r>
            <a:endParaRPr sz="3000" b="1"/>
          </a:p>
        </p:txBody>
      </p:sp>
      <p:sp>
        <p:nvSpPr>
          <p:cNvPr id="283" name="Google Shape;283;p30"/>
          <p:cNvSpPr txBox="1"/>
          <p:nvPr/>
        </p:nvSpPr>
        <p:spPr>
          <a:xfrm>
            <a:off x="8524550" y="4663925"/>
            <a:ext cx="6195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15</a:t>
            </a:r>
            <a:endParaRPr sz="1000"/>
          </a:p>
        </p:txBody>
      </p:sp>
      <p:pic>
        <p:nvPicPr>
          <p:cNvPr id="284" name="Google Shape;284;p30"/>
          <p:cNvPicPr preferRelativeResize="0"/>
          <p:nvPr/>
        </p:nvPicPr>
        <p:blipFill>
          <a:blip r:embed="rId4">
            <a:alphaModFix/>
          </a:blip>
          <a:stretch>
            <a:fillRect/>
          </a:stretch>
        </p:blipFill>
        <p:spPr>
          <a:xfrm>
            <a:off x="431975" y="813950"/>
            <a:ext cx="7277624" cy="402825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8"/>
        <p:cNvGrpSpPr/>
        <p:nvPr/>
      </p:nvGrpSpPr>
      <p:grpSpPr>
        <a:xfrm>
          <a:off x="0" y="0"/>
          <a:ext cx="0" cy="0"/>
          <a:chOff x="0" y="0"/>
          <a:chExt cx="0" cy="0"/>
        </a:xfrm>
      </p:grpSpPr>
      <p:sp>
        <p:nvSpPr>
          <p:cNvPr id="289" name="Google Shape;289;p31"/>
          <p:cNvSpPr txBox="1">
            <a:spLocks noGrp="1"/>
          </p:cNvSpPr>
          <p:nvPr>
            <p:ph type="ctrTitle"/>
          </p:nvPr>
        </p:nvSpPr>
        <p:spPr>
          <a:xfrm>
            <a:off x="311700" y="239800"/>
            <a:ext cx="8697300" cy="169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solidFill>
                  <a:srgbClr val="1C4587"/>
                </a:solidFill>
              </a:rPr>
              <a:t>Ant Colony Optimization (ACO) </a:t>
            </a:r>
            <a:endParaRPr sz="2800">
              <a:solidFill>
                <a:srgbClr val="1C4587"/>
              </a:solidFill>
            </a:endParaRPr>
          </a:p>
          <a:p>
            <a:pPr marL="0" lvl="0" indent="0" algn="ctr" rtl="0">
              <a:spcBef>
                <a:spcPts val="0"/>
              </a:spcBef>
              <a:spcAft>
                <a:spcPts val="0"/>
              </a:spcAft>
              <a:buNone/>
            </a:pPr>
            <a:r>
              <a:rPr lang="en" sz="2800">
                <a:solidFill>
                  <a:srgbClr val="1C4587"/>
                </a:solidFill>
              </a:rPr>
              <a:t>Based VNF Allocation</a:t>
            </a:r>
            <a:endParaRPr sz="2800">
              <a:solidFill>
                <a:srgbClr val="1C4587"/>
              </a:solidFill>
            </a:endParaRPr>
          </a:p>
        </p:txBody>
      </p:sp>
      <p:sp>
        <p:nvSpPr>
          <p:cNvPr id="290" name="Google Shape;290;p31"/>
          <p:cNvSpPr txBox="1">
            <a:spLocks noGrp="1"/>
          </p:cNvSpPr>
          <p:nvPr>
            <p:ph type="subTitle" idx="1"/>
          </p:nvPr>
        </p:nvSpPr>
        <p:spPr>
          <a:xfrm>
            <a:off x="311700" y="2050200"/>
            <a:ext cx="8520600" cy="2769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Initial Pheromone Calculation</a:t>
            </a:r>
            <a:endParaRPr sz="2400"/>
          </a:p>
          <a:p>
            <a:pPr marL="457200" lvl="0" indent="-381000" algn="l" rtl="0">
              <a:spcBef>
                <a:spcPts val="0"/>
              </a:spcBef>
              <a:spcAft>
                <a:spcPts val="0"/>
              </a:spcAft>
              <a:buSzPts val="2400"/>
              <a:buChar char="●"/>
            </a:pPr>
            <a:r>
              <a:rPr lang="en" sz="2400"/>
              <a:t>Local Heuristic Calculation</a:t>
            </a:r>
            <a:endParaRPr sz="2400"/>
          </a:p>
          <a:p>
            <a:pPr marL="457200" lvl="0" indent="-381000" algn="l" rtl="0">
              <a:spcBef>
                <a:spcPts val="0"/>
              </a:spcBef>
              <a:spcAft>
                <a:spcPts val="0"/>
              </a:spcAft>
              <a:buSzPts val="2400"/>
              <a:buChar char="●"/>
            </a:pPr>
            <a:r>
              <a:rPr lang="en" sz="2400"/>
              <a:t>DC selection</a:t>
            </a:r>
            <a:endParaRPr sz="2400"/>
          </a:p>
          <a:p>
            <a:pPr marL="457200" lvl="0" indent="-381000" algn="l" rtl="0">
              <a:spcBef>
                <a:spcPts val="0"/>
              </a:spcBef>
              <a:spcAft>
                <a:spcPts val="0"/>
              </a:spcAft>
              <a:buSzPts val="2400"/>
              <a:buChar char="●"/>
            </a:pPr>
            <a:r>
              <a:rPr lang="en" sz="2400"/>
              <a:t>Update Local Pheromone</a:t>
            </a:r>
            <a:endParaRPr sz="2400"/>
          </a:p>
          <a:p>
            <a:pPr marL="457200" lvl="0" indent="-381000" algn="l" rtl="0">
              <a:spcBef>
                <a:spcPts val="0"/>
              </a:spcBef>
              <a:spcAft>
                <a:spcPts val="0"/>
              </a:spcAft>
              <a:buSzPts val="2400"/>
              <a:buChar char="●"/>
            </a:pPr>
            <a:r>
              <a:rPr lang="en" sz="2400"/>
              <a:t>Update Global Pheromone</a:t>
            </a:r>
            <a:endParaRPr sz="2400"/>
          </a:p>
        </p:txBody>
      </p:sp>
      <p:sp>
        <p:nvSpPr>
          <p:cNvPr id="291" name="Google Shape;291;p31"/>
          <p:cNvSpPr txBox="1"/>
          <p:nvPr/>
        </p:nvSpPr>
        <p:spPr>
          <a:xfrm>
            <a:off x="8488575" y="4472075"/>
            <a:ext cx="599400" cy="6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16</a:t>
            </a:r>
            <a:endParaRPr sz="10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4"/>
          <p:cNvSpPr txBox="1"/>
          <p:nvPr/>
        </p:nvSpPr>
        <p:spPr>
          <a:xfrm>
            <a:off x="1465950" y="689350"/>
            <a:ext cx="14919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14"/>
          <p:cNvSpPr txBox="1">
            <a:spLocks noGrp="1"/>
          </p:cNvSpPr>
          <p:nvPr>
            <p:ph type="ctrTitle"/>
          </p:nvPr>
        </p:nvSpPr>
        <p:spPr>
          <a:xfrm>
            <a:off x="500550" y="260350"/>
            <a:ext cx="8520600" cy="8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t>Overview</a:t>
            </a:r>
            <a:endParaRPr sz="3000" b="1"/>
          </a:p>
        </p:txBody>
      </p:sp>
      <p:sp>
        <p:nvSpPr>
          <p:cNvPr id="68" name="Google Shape;68;p14"/>
          <p:cNvSpPr txBox="1">
            <a:spLocks noGrp="1"/>
          </p:cNvSpPr>
          <p:nvPr>
            <p:ph type="subTitle" idx="1"/>
          </p:nvPr>
        </p:nvSpPr>
        <p:spPr>
          <a:xfrm>
            <a:off x="623400" y="11226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Char char="●"/>
            </a:pPr>
            <a:r>
              <a:rPr lang="en" sz="2400">
                <a:solidFill>
                  <a:srgbClr val="000000"/>
                </a:solidFill>
              </a:rPr>
              <a:t>Introduction</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Related Works</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Proposed Approach </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Performance Evaluation</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Conclusion  &amp; Future Works</a:t>
            </a:r>
            <a:endParaRPr sz="2400">
              <a:solidFill>
                <a:srgbClr val="000000"/>
              </a:solidFill>
            </a:endParaRPr>
          </a:p>
          <a:p>
            <a:pPr marL="457200" lvl="0" indent="0" algn="l" rtl="0">
              <a:spcBef>
                <a:spcPts val="0"/>
              </a:spcBef>
              <a:spcAft>
                <a:spcPts val="0"/>
              </a:spcAft>
              <a:buNone/>
            </a:pPr>
            <a:endParaRPr sz="2400">
              <a:solidFill>
                <a:srgbClr val="000000"/>
              </a:solidFill>
            </a:endParaRPr>
          </a:p>
          <a:p>
            <a:pPr marL="457200" lvl="0" indent="0" algn="ctr" rtl="0">
              <a:spcBef>
                <a:spcPts val="0"/>
              </a:spcBef>
              <a:spcAft>
                <a:spcPts val="0"/>
              </a:spcAft>
              <a:buNone/>
            </a:pPr>
            <a:endParaRPr sz="2400">
              <a:solidFill>
                <a:schemeClr val="accent3"/>
              </a:solidFill>
            </a:endParaRPr>
          </a:p>
          <a:p>
            <a:pPr marL="0" lvl="0" indent="0" algn="ctr" rtl="0">
              <a:spcBef>
                <a:spcPts val="0"/>
              </a:spcBef>
              <a:spcAft>
                <a:spcPts val="0"/>
              </a:spcAft>
              <a:buNone/>
            </a:pPr>
            <a:endParaRPr sz="2400">
              <a:solidFill>
                <a:schemeClr val="dk1"/>
              </a:solidFill>
            </a:endParaRPr>
          </a:p>
        </p:txBody>
      </p:sp>
      <p:sp>
        <p:nvSpPr>
          <p:cNvPr id="69" name="Google Shape;6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5"/>
        <p:cNvGrpSpPr/>
        <p:nvPr/>
      </p:nvGrpSpPr>
      <p:grpSpPr>
        <a:xfrm>
          <a:off x="0" y="0"/>
          <a:ext cx="0" cy="0"/>
          <a:chOff x="0" y="0"/>
          <a:chExt cx="0" cy="0"/>
        </a:xfrm>
      </p:grpSpPr>
      <p:sp>
        <p:nvSpPr>
          <p:cNvPr id="296" name="Google Shape;296;p32"/>
          <p:cNvSpPr txBox="1"/>
          <p:nvPr/>
        </p:nvSpPr>
        <p:spPr>
          <a:xfrm>
            <a:off x="8488575" y="4472075"/>
            <a:ext cx="599400" cy="6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17</a:t>
            </a:r>
            <a:endParaRPr sz="1000"/>
          </a:p>
        </p:txBody>
      </p:sp>
      <p:sp>
        <p:nvSpPr>
          <p:cNvPr id="297" name="Google Shape;297;p32"/>
          <p:cNvSpPr txBox="1">
            <a:spLocks noGrp="1"/>
          </p:cNvSpPr>
          <p:nvPr>
            <p:ph type="ctrTitle"/>
          </p:nvPr>
        </p:nvSpPr>
        <p:spPr>
          <a:xfrm>
            <a:off x="-67625" y="277925"/>
            <a:ext cx="91440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b="1"/>
              <a:t>   ACO based VNF Allocation (1/3)</a:t>
            </a:r>
            <a:endParaRPr sz="2900" b="1"/>
          </a:p>
        </p:txBody>
      </p:sp>
      <p:pic>
        <p:nvPicPr>
          <p:cNvPr id="298" name="Google Shape;298;p32"/>
          <p:cNvPicPr preferRelativeResize="0"/>
          <p:nvPr/>
        </p:nvPicPr>
        <p:blipFill>
          <a:blip r:embed="rId4">
            <a:alphaModFix/>
          </a:blip>
          <a:stretch>
            <a:fillRect/>
          </a:stretch>
        </p:blipFill>
        <p:spPr>
          <a:xfrm>
            <a:off x="479600" y="1526225"/>
            <a:ext cx="5146549" cy="1211975"/>
          </a:xfrm>
          <a:prstGeom prst="rect">
            <a:avLst/>
          </a:prstGeom>
          <a:noFill/>
          <a:ln>
            <a:noFill/>
          </a:ln>
        </p:spPr>
      </p:pic>
      <p:sp>
        <p:nvSpPr>
          <p:cNvPr id="299" name="Google Shape;299;p32"/>
          <p:cNvSpPr txBox="1"/>
          <p:nvPr/>
        </p:nvSpPr>
        <p:spPr>
          <a:xfrm>
            <a:off x="395650" y="1043075"/>
            <a:ext cx="5011500" cy="731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Initial Pheromone Calculation</a:t>
            </a:r>
            <a:endParaRPr sz="2400"/>
          </a:p>
        </p:txBody>
      </p:sp>
      <p:sp>
        <p:nvSpPr>
          <p:cNvPr id="300" name="Google Shape;300;p32"/>
          <p:cNvSpPr txBox="1"/>
          <p:nvPr/>
        </p:nvSpPr>
        <p:spPr>
          <a:xfrm>
            <a:off x="575500" y="2853500"/>
            <a:ext cx="5790900" cy="1212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CCCCCC"/>
              </a:buClr>
              <a:buSzPts val="2400"/>
              <a:buChar char="●"/>
            </a:pPr>
            <a:r>
              <a:rPr lang="en" sz="2400">
                <a:solidFill>
                  <a:srgbClr val="CCCCCC"/>
                </a:solidFill>
              </a:rPr>
              <a:t>Performance Evaluation</a:t>
            </a:r>
            <a:endParaRPr/>
          </a:p>
        </p:txBody>
      </p:sp>
      <p:pic>
        <p:nvPicPr>
          <p:cNvPr id="301" name="Google Shape;301;p32"/>
          <p:cNvPicPr preferRelativeResize="0"/>
          <p:nvPr/>
        </p:nvPicPr>
        <p:blipFill>
          <a:blip r:embed="rId5">
            <a:alphaModFix/>
          </a:blip>
          <a:stretch>
            <a:fillRect/>
          </a:stretch>
        </p:blipFill>
        <p:spPr>
          <a:xfrm>
            <a:off x="443950" y="2853500"/>
            <a:ext cx="4914900" cy="1543050"/>
          </a:xfrm>
          <a:prstGeom prst="rect">
            <a:avLst/>
          </a:prstGeom>
          <a:noFill/>
          <a:ln>
            <a:noFill/>
          </a:ln>
        </p:spPr>
      </p:pic>
      <p:sp>
        <p:nvSpPr>
          <p:cNvPr id="302" name="Google Shape;302;p32"/>
          <p:cNvSpPr txBox="1"/>
          <p:nvPr/>
        </p:nvSpPr>
        <p:spPr>
          <a:xfrm>
            <a:off x="4781350" y="1566775"/>
            <a:ext cx="3944100" cy="9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         </a:t>
            </a:r>
            <a:r>
              <a:rPr lang="en" sz="2400"/>
              <a:t>………………… (3.20)</a:t>
            </a:r>
            <a:endParaRPr sz="2400"/>
          </a:p>
        </p:txBody>
      </p:sp>
      <p:sp>
        <p:nvSpPr>
          <p:cNvPr id="303" name="Google Shape;303;p32"/>
          <p:cNvSpPr txBox="1"/>
          <p:nvPr/>
        </p:nvSpPr>
        <p:spPr>
          <a:xfrm>
            <a:off x="5092000" y="3255100"/>
            <a:ext cx="3538800" cy="6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2400"/>
              <a:t>…………………....(3.21)</a:t>
            </a:r>
            <a:endParaRPr sz="2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33"/>
          <p:cNvSpPr txBox="1">
            <a:spLocks noGrp="1"/>
          </p:cNvSpPr>
          <p:nvPr>
            <p:ph type="ctrTitle"/>
          </p:nvPr>
        </p:nvSpPr>
        <p:spPr>
          <a:xfrm>
            <a:off x="-100" y="287750"/>
            <a:ext cx="91440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b="1"/>
              <a:t>  ACO based VNF Allocation (2/3) </a:t>
            </a:r>
            <a:endParaRPr sz="2900" b="1"/>
          </a:p>
        </p:txBody>
      </p:sp>
      <p:sp>
        <p:nvSpPr>
          <p:cNvPr id="309" name="Google Shape;309;p33"/>
          <p:cNvSpPr txBox="1"/>
          <p:nvPr/>
        </p:nvSpPr>
        <p:spPr>
          <a:xfrm>
            <a:off x="395650" y="1043075"/>
            <a:ext cx="5011500" cy="731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Local Heuristic Calculation</a:t>
            </a:r>
            <a:endParaRPr sz="2400"/>
          </a:p>
        </p:txBody>
      </p:sp>
      <p:sp>
        <p:nvSpPr>
          <p:cNvPr id="310" name="Google Shape;310;p33"/>
          <p:cNvSpPr txBox="1"/>
          <p:nvPr/>
        </p:nvSpPr>
        <p:spPr>
          <a:xfrm>
            <a:off x="575500" y="2853500"/>
            <a:ext cx="5790900" cy="12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11" name="Google Shape;311;p33"/>
          <p:cNvPicPr preferRelativeResize="0"/>
          <p:nvPr/>
        </p:nvPicPr>
        <p:blipFill>
          <a:blip r:embed="rId4">
            <a:alphaModFix/>
          </a:blip>
          <a:stretch>
            <a:fillRect/>
          </a:stretch>
        </p:blipFill>
        <p:spPr>
          <a:xfrm>
            <a:off x="1171475" y="1641225"/>
            <a:ext cx="6181200" cy="1212000"/>
          </a:xfrm>
          <a:prstGeom prst="rect">
            <a:avLst/>
          </a:prstGeom>
          <a:noFill/>
          <a:ln>
            <a:noFill/>
          </a:ln>
        </p:spPr>
      </p:pic>
      <p:sp>
        <p:nvSpPr>
          <p:cNvPr id="312" name="Google Shape;312;p33"/>
          <p:cNvSpPr txBox="1"/>
          <p:nvPr/>
        </p:nvSpPr>
        <p:spPr>
          <a:xfrm>
            <a:off x="233250" y="2865500"/>
            <a:ext cx="6181200" cy="731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Selection of Data Center</a:t>
            </a:r>
            <a:endParaRPr sz="2400"/>
          </a:p>
        </p:txBody>
      </p:sp>
      <p:pic>
        <p:nvPicPr>
          <p:cNvPr id="313" name="Google Shape;313;p33"/>
          <p:cNvPicPr preferRelativeResize="0"/>
          <p:nvPr/>
        </p:nvPicPr>
        <p:blipFill>
          <a:blip r:embed="rId5">
            <a:alphaModFix/>
          </a:blip>
          <a:stretch>
            <a:fillRect/>
          </a:stretch>
        </p:blipFill>
        <p:spPr>
          <a:xfrm>
            <a:off x="628500" y="3331075"/>
            <a:ext cx="6624575" cy="1448950"/>
          </a:xfrm>
          <a:prstGeom prst="rect">
            <a:avLst/>
          </a:prstGeom>
          <a:noFill/>
          <a:ln>
            <a:noFill/>
          </a:ln>
        </p:spPr>
      </p:pic>
      <p:sp>
        <p:nvSpPr>
          <p:cNvPr id="314" name="Google Shape;314;p33"/>
          <p:cNvSpPr txBox="1"/>
          <p:nvPr/>
        </p:nvSpPr>
        <p:spPr>
          <a:xfrm>
            <a:off x="7104500" y="3444200"/>
            <a:ext cx="203970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2400"/>
              <a:t>……… (3.23)</a:t>
            </a:r>
            <a:endParaRPr sz="2400"/>
          </a:p>
        </p:txBody>
      </p:sp>
      <p:sp>
        <p:nvSpPr>
          <p:cNvPr id="315" name="Google Shape;315;p33"/>
          <p:cNvSpPr txBox="1"/>
          <p:nvPr/>
        </p:nvSpPr>
        <p:spPr>
          <a:xfrm>
            <a:off x="7091000" y="1755875"/>
            <a:ext cx="22422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2400"/>
              <a:t>……… (3.22)</a:t>
            </a:r>
            <a:endParaRPr sz="2400"/>
          </a:p>
        </p:txBody>
      </p:sp>
      <p:sp>
        <p:nvSpPr>
          <p:cNvPr id="316" name="Google Shape;316;p33"/>
          <p:cNvSpPr txBox="1"/>
          <p:nvPr/>
        </p:nvSpPr>
        <p:spPr>
          <a:xfrm>
            <a:off x="8344700" y="4436125"/>
            <a:ext cx="7992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        </a:t>
            </a:r>
            <a:r>
              <a:rPr lang="en" sz="1000"/>
              <a:t>18</a:t>
            </a:r>
            <a:endParaRPr sz="10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p34"/>
          <p:cNvSpPr txBox="1">
            <a:spLocks noGrp="1"/>
          </p:cNvSpPr>
          <p:nvPr>
            <p:ph type="ctrTitle"/>
          </p:nvPr>
        </p:nvSpPr>
        <p:spPr>
          <a:xfrm>
            <a:off x="-100" y="287750"/>
            <a:ext cx="91440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b="1"/>
              <a:t>   ACO based VNF Allocation (3/3)</a:t>
            </a:r>
            <a:endParaRPr sz="2900" b="1"/>
          </a:p>
        </p:txBody>
      </p:sp>
      <p:sp>
        <p:nvSpPr>
          <p:cNvPr id="322" name="Google Shape;322;p34"/>
          <p:cNvSpPr txBox="1"/>
          <p:nvPr/>
        </p:nvSpPr>
        <p:spPr>
          <a:xfrm>
            <a:off x="395650" y="1043075"/>
            <a:ext cx="5011500" cy="731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Local Pheromone Update</a:t>
            </a:r>
            <a:endParaRPr sz="2400"/>
          </a:p>
        </p:txBody>
      </p:sp>
      <p:sp>
        <p:nvSpPr>
          <p:cNvPr id="323" name="Google Shape;323;p34"/>
          <p:cNvSpPr txBox="1"/>
          <p:nvPr/>
        </p:nvSpPr>
        <p:spPr>
          <a:xfrm>
            <a:off x="575500" y="2853500"/>
            <a:ext cx="5790900" cy="12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34"/>
          <p:cNvSpPr txBox="1"/>
          <p:nvPr/>
        </p:nvSpPr>
        <p:spPr>
          <a:xfrm>
            <a:off x="287750" y="2218050"/>
            <a:ext cx="6127200" cy="635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Global Pheromone Update</a:t>
            </a:r>
            <a:endParaRPr sz="2400"/>
          </a:p>
        </p:txBody>
      </p:sp>
      <p:pic>
        <p:nvPicPr>
          <p:cNvPr id="325" name="Google Shape;325;p34"/>
          <p:cNvPicPr preferRelativeResize="0"/>
          <p:nvPr/>
        </p:nvPicPr>
        <p:blipFill>
          <a:blip r:embed="rId4">
            <a:alphaModFix/>
          </a:blip>
          <a:stretch>
            <a:fillRect/>
          </a:stretch>
        </p:blipFill>
        <p:spPr>
          <a:xfrm>
            <a:off x="955700" y="1549212"/>
            <a:ext cx="5197096" cy="774225"/>
          </a:xfrm>
          <a:prstGeom prst="rect">
            <a:avLst/>
          </a:prstGeom>
          <a:noFill/>
          <a:ln>
            <a:noFill/>
          </a:ln>
        </p:spPr>
      </p:pic>
      <p:pic>
        <p:nvPicPr>
          <p:cNvPr id="326" name="Google Shape;326;p34"/>
          <p:cNvPicPr preferRelativeResize="0"/>
          <p:nvPr/>
        </p:nvPicPr>
        <p:blipFill>
          <a:blip r:embed="rId5">
            <a:alphaModFix/>
          </a:blip>
          <a:stretch>
            <a:fillRect/>
          </a:stretch>
        </p:blipFill>
        <p:spPr>
          <a:xfrm>
            <a:off x="955700" y="2779150"/>
            <a:ext cx="5991225" cy="762000"/>
          </a:xfrm>
          <a:prstGeom prst="rect">
            <a:avLst/>
          </a:prstGeom>
          <a:noFill/>
          <a:ln>
            <a:noFill/>
          </a:ln>
        </p:spPr>
      </p:pic>
      <p:sp>
        <p:nvSpPr>
          <p:cNvPr id="327" name="Google Shape;327;p34"/>
          <p:cNvSpPr txBox="1"/>
          <p:nvPr/>
        </p:nvSpPr>
        <p:spPr>
          <a:xfrm>
            <a:off x="6198575" y="1522675"/>
            <a:ext cx="2793600" cy="7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2400"/>
              <a:t>………….. (3.25)</a:t>
            </a:r>
            <a:endParaRPr sz="2400"/>
          </a:p>
        </p:txBody>
      </p:sp>
      <p:sp>
        <p:nvSpPr>
          <p:cNvPr id="328" name="Google Shape;328;p34"/>
          <p:cNvSpPr txBox="1"/>
          <p:nvPr/>
        </p:nvSpPr>
        <p:spPr>
          <a:xfrm>
            <a:off x="7013875" y="2829525"/>
            <a:ext cx="19782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2400"/>
              <a:t>…. (3.26)</a:t>
            </a:r>
            <a:endParaRPr sz="2400"/>
          </a:p>
        </p:txBody>
      </p:sp>
      <p:sp>
        <p:nvSpPr>
          <p:cNvPr id="329" name="Google Shape;329;p34"/>
          <p:cNvSpPr txBox="1"/>
          <p:nvPr/>
        </p:nvSpPr>
        <p:spPr>
          <a:xfrm>
            <a:off x="8596475" y="4591975"/>
            <a:ext cx="547500" cy="4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19</a:t>
            </a:r>
            <a:endParaRPr sz="1000"/>
          </a:p>
        </p:txBody>
      </p:sp>
      <p:pic>
        <p:nvPicPr>
          <p:cNvPr id="330" name="Google Shape;330;p34"/>
          <p:cNvPicPr preferRelativeResize="0"/>
          <p:nvPr/>
        </p:nvPicPr>
        <p:blipFill>
          <a:blip r:embed="rId6">
            <a:alphaModFix/>
          </a:blip>
          <a:stretch>
            <a:fillRect/>
          </a:stretch>
        </p:blipFill>
        <p:spPr>
          <a:xfrm>
            <a:off x="2354101" y="3518354"/>
            <a:ext cx="3844475" cy="13797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1000"/>
                                        <p:tgtEl>
                                          <p:spTgt spid="324"/>
                                        </p:tgtEl>
                                      </p:cBhvr>
                                    </p:animEffect>
                                  </p:childTnLst>
                                </p:cTn>
                              </p:par>
                              <p:par>
                                <p:cTn id="8" presetID="10" presetClass="entr" presetSubtype="0" fill="hold"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fade">
                                      <p:cBhvr>
                                        <p:cTn id="10" dur="1000"/>
                                        <p:tgtEl>
                                          <p:spTgt spid="326"/>
                                        </p:tgtEl>
                                      </p:cBhvr>
                                    </p:animEffect>
                                  </p:childTnLst>
                                </p:cTn>
                              </p:par>
                              <p:par>
                                <p:cTn id="11" presetID="10" presetClass="entr" presetSubtype="0" fill="hold" nodeType="withEffect">
                                  <p:stCondLst>
                                    <p:cond delay="0"/>
                                  </p:stCondLst>
                                  <p:childTnLst>
                                    <p:set>
                                      <p:cBhvr>
                                        <p:cTn id="12" dur="1" fill="hold">
                                          <p:stCondLst>
                                            <p:cond delay="0"/>
                                          </p:stCondLst>
                                        </p:cTn>
                                        <p:tgtEl>
                                          <p:spTgt spid="330"/>
                                        </p:tgtEl>
                                        <p:attrNameLst>
                                          <p:attrName>style.visibility</p:attrName>
                                        </p:attrNameLst>
                                      </p:cBhvr>
                                      <p:to>
                                        <p:strVal val="visible"/>
                                      </p:to>
                                    </p:set>
                                    <p:animEffect transition="in" filter="fade">
                                      <p:cBhvr>
                                        <p:cTn id="13" dur="1000"/>
                                        <p:tgtEl>
                                          <p:spTgt spid="330"/>
                                        </p:tgtEl>
                                      </p:cBhvr>
                                    </p:animEffect>
                                  </p:childTnLst>
                                </p:cTn>
                              </p:par>
                              <p:par>
                                <p:cTn id="14" presetID="10" presetClass="entr" presetSubtype="0" fill="hold" nodeType="withEffect">
                                  <p:stCondLst>
                                    <p:cond delay="0"/>
                                  </p:stCondLst>
                                  <p:childTnLst>
                                    <p:set>
                                      <p:cBhvr>
                                        <p:cTn id="15" dur="1" fill="hold">
                                          <p:stCondLst>
                                            <p:cond delay="0"/>
                                          </p:stCondLst>
                                        </p:cTn>
                                        <p:tgtEl>
                                          <p:spTgt spid="328"/>
                                        </p:tgtEl>
                                        <p:attrNameLst>
                                          <p:attrName>style.visibility</p:attrName>
                                        </p:attrNameLst>
                                      </p:cBhvr>
                                      <p:to>
                                        <p:strVal val="visible"/>
                                      </p:to>
                                    </p:set>
                                    <p:animEffect transition="in" filter="fade">
                                      <p:cBhvr>
                                        <p:cTn id="16" dur="10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4"/>
        <p:cNvGrpSpPr/>
        <p:nvPr/>
      </p:nvGrpSpPr>
      <p:grpSpPr>
        <a:xfrm>
          <a:off x="0" y="0"/>
          <a:ext cx="0" cy="0"/>
          <a:chOff x="0" y="0"/>
          <a:chExt cx="0" cy="0"/>
        </a:xfrm>
      </p:grpSpPr>
      <p:sp>
        <p:nvSpPr>
          <p:cNvPr id="335" name="Google Shape;335;p35"/>
          <p:cNvSpPr txBox="1">
            <a:spLocks noGrp="1"/>
          </p:cNvSpPr>
          <p:nvPr>
            <p:ph type="ctrTitle"/>
          </p:nvPr>
        </p:nvSpPr>
        <p:spPr>
          <a:xfrm>
            <a:off x="0" y="0"/>
            <a:ext cx="9144000" cy="7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900" b="1"/>
              <a:t>   Ant Colony Optimization based VNF Allocation </a:t>
            </a:r>
            <a:endParaRPr sz="2900" b="1"/>
          </a:p>
        </p:txBody>
      </p:sp>
      <p:pic>
        <p:nvPicPr>
          <p:cNvPr id="336" name="Google Shape;336;p35"/>
          <p:cNvPicPr preferRelativeResize="0"/>
          <p:nvPr/>
        </p:nvPicPr>
        <p:blipFill>
          <a:blip r:embed="rId4">
            <a:alphaModFix/>
          </a:blip>
          <a:stretch>
            <a:fillRect/>
          </a:stretch>
        </p:blipFill>
        <p:spPr>
          <a:xfrm>
            <a:off x="577322" y="579525"/>
            <a:ext cx="6364578" cy="4370175"/>
          </a:xfrm>
          <a:prstGeom prst="rect">
            <a:avLst/>
          </a:prstGeom>
          <a:noFill/>
          <a:ln>
            <a:noFill/>
          </a:ln>
        </p:spPr>
      </p:pic>
      <p:sp>
        <p:nvSpPr>
          <p:cNvPr id="337" name="Google Shape;337;p35"/>
          <p:cNvSpPr txBox="1"/>
          <p:nvPr/>
        </p:nvSpPr>
        <p:spPr>
          <a:xfrm>
            <a:off x="8536525" y="4639950"/>
            <a:ext cx="6075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20</a:t>
            </a:r>
            <a:endParaRPr sz="10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36"/>
          <p:cNvSpPr txBox="1"/>
          <p:nvPr/>
        </p:nvSpPr>
        <p:spPr>
          <a:xfrm>
            <a:off x="1465950" y="689350"/>
            <a:ext cx="14919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36"/>
          <p:cNvSpPr txBox="1">
            <a:spLocks noGrp="1"/>
          </p:cNvSpPr>
          <p:nvPr>
            <p:ph type="ctrTitle"/>
          </p:nvPr>
        </p:nvSpPr>
        <p:spPr>
          <a:xfrm>
            <a:off x="500550" y="260350"/>
            <a:ext cx="8520600" cy="8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t>Overview</a:t>
            </a:r>
            <a:endParaRPr sz="3000" b="1"/>
          </a:p>
        </p:txBody>
      </p:sp>
      <p:sp>
        <p:nvSpPr>
          <p:cNvPr id="344" name="Google Shape;344;p36"/>
          <p:cNvSpPr txBox="1">
            <a:spLocks noGrp="1"/>
          </p:cNvSpPr>
          <p:nvPr>
            <p:ph type="subTitle" idx="1"/>
          </p:nvPr>
        </p:nvSpPr>
        <p:spPr>
          <a:xfrm>
            <a:off x="623400" y="11226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CCCCCC"/>
              </a:buClr>
              <a:buSzPts val="2400"/>
              <a:buChar char="●"/>
            </a:pPr>
            <a:r>
              <a:rPr lang="en" sz="2400">
                <a:solidFill>
                  <a:srgbClr val="CCCCCC"/>
                </a:solidFill>
              </a:rPr>
              <a:t>Introduction</a:t>
            </a:r>
            <a:endParaRPr sz="2400">
              <a:solidFill>
                <a:srgbClr val="CCCCCC"/>
              </a:solidFill>
            </a:endParaRPr>
          </a:p>
          <a:p>
            <a:pPr marL="457200" lvl="0" indent="-381000" algn="l" rtl="0">
              <a:spcBef>
                <a:spcPts val="0"/>
              </a:spcBef>
              <a:spcAft>
                <a:spcPts val="0"/>
              </a:spcAft>
              <a:buClr>
                <a:srgbClr val="CCCCCC"/>
              </a:buClr>
              <a:buSzPts val="2400"/>
              <a:buChar char="●"/>
            </a:pPr>
            <a:r>
              <a:rPr lang="en" sz="2400">
                <a:solidFill>
                  <a:srgbClr val="CCCCCC"/>
                </a:solidFill>
              </a:rPr>
              <a:t>Related Works</a:t>
            </a:r>
            <a:endParaRPr sz="2400">
              <a:solidFill>
                <a:srgbClr val="CCCCCC"/>
              </a:solidFill>
            </a:endParaRPr>
          </a:p>
          <a:p>
            <a:pPr marL="457200" lvl="0" indent="-381000" algn="l" rtl="0">
              <a:spcBef>
                <a:spcPts val="0"/>
              </a:spcBef>
              <a:spcAft>
                <a:spcPts val="0"/>
              </a:spcAft>
              <a:buClr>
                <a:srgbClr val="CCCCCC"/>
              </a:buClr>
              <a:buSzPts val="2400"/>
              <a:buChar char="●"/>
            </a:pPr>
            <a:r>
              <a:rPr lang="en" sz="2400">
                <a:solidFill>
                  <a:srgbClr val="CCCCCC"/>
                </a:solidFill>
              </a:rPr>
              <a:t>Proposed Approach </a:t>
            </a:r>
            <a:endParaRPr sz="2400">
              <a:solidFill>
                <a:srgbClr val="CCCCCC"/>
              </a:solidFill>
            </a:endParaRPr>
          </a:p>
          <a:p>
            <a:pPr marL="457200" lvl="0" indent="-381000" algn="l" rtl="0">
              <a:spcBef>
                <a:spcPts val="0"/>
              </a:spcBef>
              <a:spcAft>
                <a:spcPts val="0"/>
              </a:spcAft>
              <a:buClr>
                <a:srgbClr val="000000"/>
              </a:buClr>
              <a:buSzPts val="2400"/>
              <a:buChar char="●"/>
            </a:pPr>
            <a:r>
              <a:rPr lang="en" sz="2400">
                <a:solidFill>
                  <a:srgbClr val="000000"/>
                </a:solidFill>
              </a:rPr>
              <a:t>Performance Evaluation</a:t>
            </a:r>
            <a:endParaRPr sz="2400">
              <a:solidFill>
                <a:srgbClr val="000000"/>
              </a:solidFill>
            </a:endParaRPr>
          </a:p>
          <a:p>
            <a:pPr marL="457200" lvl="0" indent="-381000" algn="l" rtl="0">
              <a:spcBef>
                <a:spcPts val="0"/>
              </a:spcBef>
              <a:spcAft>
                <a:spcPts val="0"/>
              </a:spcAft>
              <a:buClr>
                <a:srgbClr val="CCCCCC"/>
              </a:buClr>
              <a:buSzPts val="2400"/>
              <a:buChar char="●"/>
            </a:pPr>
            <a:r>
              <a:rPr lang="en" sz="2400">
                <a:solidFill>
                  <a:srgbClr val="CCCCCC"/>
                </a:solidFill>
              </a:rPr>
              <a:t>Conclusion  &amp; Future Works</a:t>
            </a:r>
            <a:endParaRPr sz="2400">
              <a:solidFill>
                <a:srgbClr val="CCCCCC"/>
              </a:solidFill>
            </a:endParaRPr>
          </a:p>
          <a:p>
            <a:pPr marL="457200" lvl="0" indent="0" algn="ctr" rtl="0">
              <a:spcBef>
                <a:spcPts val="0"/>
              </a:spcBef>
              <a:spcAft>
                <a:spcPts val="0"/>
              </a:spcAft>
              <a:buNone/>
            </a:pPr>
            <a:endParaRPr sz="2400">
              <a:solidFill>
                <a:schemeClr val="accent3"/>
              </a:solidFill>
            </a:endParaRPr>
          </a:p>
          <a:p>
            <a:pPr marL="0" lvl="0" indent="0" algn="ctr" rtl="0">
              <a:spcBef>
                <a:spcPts val="0"/>
              </a:spcBef>
              <a:spcAft>
                <a:spcPts val="0"/>
              </a:spcAft>
              <a:buNone/>
            </a:pPr>
            <a:endParaRPr sz="2400">
              <a:solidFill>
                <a:schemeClr val="dk1"/>
              </a:solidFill>
            </a:endParaRPr>
          </a:p>
        </p:txBody>
      </p:sp>
      <p:sp>
        <p:nvSpPr>
          <p:cNvPr id="345" name="Google Shape;34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
        <p:nvSpPr>
          <p:cNvPr id="350" name="Google Shape;350;p37"/>
          <p:cNvSpPr txBox="1">
            <a:spLocks noGrp="1"/>
          </p:cNvSpPr>
          <p:nvPr>
            <p:ph type="ctrTitle"/>
          </p:nvPr>
        </p:nvSpPr>
        <p:spPr>
          <a:xfrm>
            <a:off x="311700" y="155875"/>
            <a:ext cx="8832300" cy="62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Simulation Environment</a:t>
            </a:r>
            <a:endParaRPr sz="3000" b="1"/>
          </a:p>
        </p:txBody>
      </p:sp>
      <p:pic>
        <p:nvPicPr>
          <p:cNvPr id="351" name="Google Shape;351;p37"/>
          <p:cNvPicPr preferRelativeResize="0"/>
          <p:nvPr/>
        </p:nvPicPr>
        <p:blipFill>
          <a:blip r:embed="rId4">
            <a:alphaModFix/>
          </a:blip>
          <a:stretch>
            <a:fillRect/>
          </a:stretch>
        </p:blipFill>
        <p:spPr>
          <a:xfrm>
            <a:off x="1702500" y="1300125"/>
            <a:ext cx="6126650" cy="3706075"/>
          </a:xfrm>
          <a:prstGeom prst="rect">
            <a:avLst/>
          </a:prstGeom>
          <a:noFill/>
          <a:ln>
            <a:noFill/>
          </a:ln>
        </p:spPr>
      </p:pic>
      <p:sp>
        <p:nvSpPr>
          <p:cNvPr id="352" name="Google Shape;352;p37"/>
          <p:cNvSpPr txBox="1"/>
          <p:nvPr/>
        </p:nvSpPr>
        <p:spPr>
          <a:xfrm>
            <a:off x="8640650" y="4691550"/>
            <a:ext cx="430500" cy="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7"/>
          <p:cNvSpPr txBox="1"/>
          <p:nvPr/>
        </p:nvSpPr>
        <p:spPr>
          <a:xfrm>
            <a:off x="8511525" y="4465600"/>
            <a:ext cx="5166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22</a:t>
            </a:r>
            <a:endParaRPr sz="1000"/>
          </a:p>
        </p:txBody>
      </p:sp>
      <p:sp>
        <p:nvSpPr>
          <p:cNvPr id="354" name="Google Shape;354;p37"/>
          <p:cNvSpPr txBox="1"/>
          <p:nvPr/>
        </p:nvSpPr>
        <p:spPr>
          <a:xfrm>
            <a:off x="1683725" y="759800"/>
            <a:ext cx="5912400" cy="6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0000FF"/>
                </a:solidFill>
              </a:rPr>
              <a:t>        CloudSim Environment</a:t>
            </a:r>
            <a:endParaRPr sz="3000">
              <a:solidFill>
                <a:srgbClr val="0000FF"/>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sp>
        <p:nvSpPr>
          <p:cNvPr id="359" name="Google Shape;359;p38"/>
          <p:cNvSpPr txBox="1">
            <a:spLocks noGrp="1"/>
          </p:cNvSpPr>
          <p:nvPr>
            <p:ph type="ctrTitle"/>
          </p:nvPr>
        </p:nvSpPr>
        <p:spPr>
          <a:xfrm>
            <a:off x="311700" y="306675"/>
            <a:ext cx="8520600" cy="56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Performance Metrics</a:t>
            </a:r>
            <a:endParaRPr sz="3000" b="1"/>
          </a:p>
        </p:txBody>
      </p:sp>
      <p:sp>
        <p:nvSpPr>
          <p:cNvPr id="360" name="Google Shape;360;p38"/>
          <p:cNvSpPr txBox="1"/>
          <p:nvPr/>
        </p:nvSpPr>
        <p:spPr>
          <a:xfrm>
            <a:off x="455600" y="1014050"/>
            <a:ext cx="6330600" cy="38727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Quality-of-Experience (QoE)</a:t>
            </a:r>
            <a:endParaRPr sz="2400"/>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en" sz="2400"/>
              <a:t>Number of relocations of the VNFs</a:t>
            </a:r>
            <a:endParaRPr sz="2400"/>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en" sz="2400"/>
              <a:t>User Satisfaction</a:t>
            </a:r>
            <a:endParaRPr sz="2400"/>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en" sz="2400"/>
              <a:t>VNF Relocation Overhead</a:t>
            </a:r>
            <a:endParaRPr sz="2400"/>
          </a:p>
        </p:txBody>
      </p:sp>
      <p:sp>
        <p:nvSpPr>
          <p:cNvPr id="361" name="Google Shape;361;p38"/>
          <p:cNvSpPr txBox="1"/>
          <p:nvPr/>
        </p:nvSpPr>
        <p:spPr>
          <a:xfrm>
            <a:off x="8457725" y="4396500"/>
            <a:ext cx="6864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23</a:t>
            </a:r>
            <a:endParaRPr sz="10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p39"/>
          <p:cNvSpPr txBox="1">
            <a:spLocks noGrp="1"/>
          </p:cNvSpPr>
          <p:nvPr>
            <p:ph type="ctrTitle"/>
          </p:nvPr>
        </p:nvSpPr>
        <p:spPr>
          <a:xfrm>
            <a:off x="311700" y="306675"/>
            <a:ext cx="8520600" cy="56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Simulation Result</a:t>
            </a:r>
            <a:endParaRPr sz="3000" b="1"/>
          </a:p>
        </p:txBody>
      </p:sp>
      <p:sp>
        <p:nvSpPr>
          <p:cNvPr id="367" name="Google Shape;367;p39"/>
          <p:cNvSpPr txBox="1"/>
          <p:nvPr/>
        </p:nvSpPr>
        <p:spPr>
          <a:xfrm>
            <a:off x="455600" y="1014050"/>
            <a:ext cx="8313900" cy="2168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Impact of varying number of VNFs movement</a:t>
            </a:r>
            <a:endParaRPr sz="2400"/>
          </a:p>
          <a:p>
            <a:pPr marL="457200" lvl="0" indent="0" algn="l" rtl="0">
              <a:spcBef>
                <a:spcPts val="0"/>
              </a:spcBef>
              <a:spcAft>
                <a:spcPts val="0"/>
              </a:spcAft>
              <a:buNone/>
            </a:pPr>
            <a:endParaRPr sz="2400"/>
          </a:p>
          <a:p>
            <a:pPr marL="457200" lvl="0" indent="-381000" algn="l" rtl="0">
              <a:spcBef>
                <a:spcPts val="0"/>
              </a:spcBef>
              <a:spcAft>
                <a:spcPts val="0"/>
              </a:spcAft>
              <a:buClr>
                <a:srgbClr val="CCCCCC"/>
              </a:buClr>
              <a:buSzPts val="2400"/>
              <a:buChar char="●"/>
            </a:pPr>
            <a:r>
              <a:rPr lang="en" sz="2400">
                <a:solidFill>
                  <a:srgbClr val="CCCCCC"/>
                </a:solidFill>
              </a:rPr>
              <a:t>Impact of varying number of eNB per DC</a:t>
            </a:r>
            <a:endParaRPr sz="2400">
              <a:solidFill>
                <a:srgbClr val="CCCCCC"/>
              </a:solidFill>
            </a:endParaRPr>
          </a:p>
          <a:p>
            <a:pPr marL="457200" lvl="0" indent="0" algn="l" rtl="0">
              <a:spcBef>
                <a:spcPts val="0"/>
              </a:spcBef>
              <a:spcAft>
                <a:spcPts val="0"/>
              </a:spcAft>
              <a:buNone/>
            </a:pPr>
            <a:endParaRPr sz="2400">
              <a:solidFill>
                <a:srgbClr val="CCCCCC"/>
              </a:solidFill>
            </a:endParaRPr>
          </a:p>
          <a:p>
            <a:pPr marL="457200" lvl="0" indent="-381000" algn="l" rtl="0">
              <a:spcBef>
                <a:spcPts val="0"/>
              </a:spcBef>
              <a:spcAft>
                <a:spcPts val="0"/>
              </a:spcAft>
              <a:buClr>
                <a:srgbClr val="CCCCCC"/>
              </a:buClr>
              <a:buSzPts val="2400"/>
              <a:buChar char="●"/>
            </a:pPr>
            <a:r>
              <a:rPr lang="en" sz="2400">
                <a:solidFill>
                  <a:srgbClr val="CCCCCC"/>
                </a:solidFill>
              </a:rPr>
              <a:t>Impact of varying number of VNF holding capacity of DC</a:t>
            </a:r>
            <a:endParaRPr sz="2400">
              <a:solidFill>
                <a:srgbClr val="CCCCCC"/>
              </a:solidFill>
            </a:endParaRPr>
          </a:p>
          <a:p>
            <a:pPr marL="457200" lvl="0" indent="0" algn="l" rtl="0">
              <a:spcBef>
                <a:spcPts val="0"/>
              </a:spcBef>
              <a:spcAft>
                <a:spcPts val="0"/>
              </a:spcAft>
              <a:buNone/>
            </a:pPr>
            <a:endParaRPr sz="2400"/>
          </a:p>
          <a:p>
            <a:pPr marL="457200" lvl="0" indent="0" algn="l" rtl="0">
              <a:spcBef>
                <a:spcPts val="0"/>
              </a:spcBef>
              <a:spcAft>
                <a:spcPts val="0"/>
              </a:spcAft>
              <a:buNone/>
            </a:pPr>
            <a:endParaRPr sz="2400"/>
          </a:p>
        </p:txBody>
      </p:sp>
      <p:sp>
        <p:nvSpPr>
          <p:cNvPr id="368" name="Google Shape;368;p39"/>
          <p:cNvSpPr txBox="1"/>
          <p:nvPr/>
        </p:nvSpPr>
        <p:spPr>
          <a:xfrm>
            <a:off x="8457725" y="4396500"/>
            <a:ext cx="6864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23</a:t>
            </a:r>
            <a:endParaRPr sz="1000"/>
          </a:p>
        </p:txBody>
      </p:sp>
      <p:sp>
        <p:nvSpPr>
          <p:cNvPr id="369" name="Google Shape;369;p39"/>
          <p:cNvSpPr/>
          <p:nvPr/>
        </p:nvSpPr>
        <p:spPr>
          <a:xfrm>
            <a:off x="2998250" y="3182150"/>
            <a:ext cx="4499700" cy="1587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b="1">
                <a:solidFill>
                  <a:schemeClr val="dk1"/>
                </a:solidFill>
              </a:rPr>
              <a:t>Number of Data Centers: 12</a:t>
            </a:r>
            <a:endParaRPr sz="2000" b="1">
              <a:solidFill>
                <a:schemeClr val="dk1"/>
              </a:solidFill>
            </a:endParaRPr>
          </a:p>
          <a:p>
            <a:pPr marL="0" lvl="0" indent="0" algn="l" rtl="0">
              <a:spcBef>
                <a:spcPts val="0"/>
              </a:spcBef>
              <a:spcAft>
                <a:spcPts val="0"/>
              </a:spcAft>
              <a:buClr>
                <a:schemeClr val="dk1"/>
              </a:buClr>
              <a:buSzPts val="1100"/>
              <a:buFont typeface="Arial"/>
              <a:buNone/>
            </a:pPr>
            <a:r>
              <a:rPr lang="en" sz="2000" b="1">
                <a:solidFill>
                  <a:schemeClr val="dk1"/>
                </a:solidFill>
              </a:rPr>
              <a:t>Number of eNB per DC: 20</a:t>
            </a:r>
            <a:endParaRPr sz="2000" b="1">
              <a:solidFill>
                <a:schemeClr val="dk1"/>
              </a:solidFill>
            </a:endParaRPr>
          </a:p>
          <a:p>
            <a:pPr marL="0" lvl="0" indent="0" algn="l" rtl="0">
              <a:spcBef>
                <a:spcPts val="0"/>
              </a:spcBef>
              <a:spcAft>
                <a:spcPts val="0"/>
              </a:spcAft>
              <a:buClr>
                <a:schemeClr val="dk1"/>
              </a:buClr>
              <a:buSzPts val="1100"/>
              <a:buFont typeface="Arial"/>
              <a:buNone/>
            </a:pPr>
            <a:r>
              <a:rPr lang="en" sz="2000" b="1">
                <a:solidFill>
                  <a:schemeClr val="dk1"/>
                </a:solidFill>
              </a:rPr>
              <a:t>VNFs holding capacity of DC: 600</a:t>
            </a:r>
            <a:r>
              <a:rPr lang="en">
                <a:solidFill>
                  <a:schemeClr val="dk1"/>
                </a:solidFil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3"/>
        <p:cNvGrpSpPr/>
        <p:nvPr/>
      </p:nvGrpSpPr>
      <p:grpSpPr>
        <a:xfrm>
          <a:off x="0" y="0"/>
          <a:ext cx="0" cy="0"/>
          <a:chOff x="0" y="0"/>
          <a:chExt cx="0" cy="0"/>
        </a:xfrm>
      </p:grpSpPr>
      <p:sp>
        <p:nvSpPr>
          <p:cNvPr id="374" name="Google Shape;374;p40"/>
          <p:cNvSpPr txBox="1">
            <a:spLocks noGrp="1"/>
          </p:cNvSpPr>
          <p:nvPr>
            <p:ph type="ctrTitle"/>
          </p:nvPr>
        </p:nvSpPr>
        <p:spPr>
          <a:xfrm>
            <a:off x="311700" y="306675"/>
            <a:ext cx="8520600" cy="56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b="1"/>
              <a:t>Impact of varying number of VNFs movement(1/2)</a:t>
            </a:r>
            <a:endParaRPr sz="2700" b="1"/>
          </a:p>
        </p:txBody>
      </p:sp>
      <p:pic>
        <p:nvPicPr>
          <p:cNvPr id="375" name="Google Shape;375;p40"/>
          <p:cNvPicPr preferRelativeResize="0"/>
          <p:nvPr/>
        </p:nvPicPr>
        <p:blipFill>
          <a:blip r:embed="rId4">
            <a:alphaModFix/>
          </a:blip>
          <a:stretch>
            <a:fillRect/>
          </a:stretch>
        </p:blipFill>
        <p:spPr>
          <a:xfrm>
            <a:off x="106825" y="749025"/>
            <a:ext cx="4511525" cy="3403450"/>
          </a:xfrm>
          <a:prstGeom prst="rect">
            <a:avLst/>
          </a:prstGeom>
          <a:noFill/>
          <a:ln>
            <a:noFill/>
          </a:ln>
        </p:spPr>
      </p:pic>
      <p:pic>
        <p:nvPicPr>
          <p:cNvPr id="376" name="Google Shape;376;p40"/>
          <p:cNvPicPr preferRelativeResize="0"/>
          <p:nvPr/>
        </p:nvPicPr>
        <p:blipFill>
          <a:blip r:embed="rId5">
            <a:alphaModFix/>
          </a:blip>
          <a:stretch>
            <a:fillRect/>
          </a:stretch>
        </p:blipFill>
        <p:spPr>
          <a:xfrm>
            <a:off x="4683154" y="713950"/>
            <a:ext cx="4460834" cy="3473600"/>
          </a:xfrm>
          <a:prstGeom prst="rect">
            <a:avLst/>
          </a:prstGeom>
          <a:noFill/>
          <a:ln>
            <a:noFill/>
          </a:ln>
        </p:spPr>
      </p:pic>
      <p:sp>
        <p:nvSpPr>
          <p:cNvPr id="377" name="Google Shape;377;p40"/>
          <p:cNvSpPr txBox="1"/>
          <p:nvPr/>
        </p:nvSpPr>
        <p:spPr>
          <a:xfrm>
            <a:off x="2031350" y="4505450"/>
            <a:ext cx="14781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40"/>
          <p:cNvSpPr txBox="1"/>
          <p:nvPr/>
        </p:nvSpPr>
        <p:spPr>
          <a:xfrm>
            <a:off x="1992300" y="41603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379" name="Google Shape;379;p40"/>
          <p:cNvSpPr txBox="1"/>
          <p:nvPr/>
        </p:nvSpPr>
        <p:spPr>
          <a:xfrm>
            <a:off x="6869100" y="41603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
        <p:nvSpPr>
          <p:cNvPr id="380" name="Google Shape;380;p40"/>
          <p:cNvSpPr txBox="1"/>
          <p:nvPr/>
        </p:nvSpPr>
        <p:spPr>
          <a:xfrm>
            <a:off x="657575" y="4488850"/>
            <a:ext cx="8131800" cy="4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b="1"/>
              <a:t>Fig 5</a:t>
            </a:r>
            <a:r>
              <a:rPr lang="en"/>
              <a:t>: Impacts of varying number of VNFs movement on (a) QoE (b) Number of relocations</a:t>
            </a:r>
            <a:endParaRPr/>
          </a:p>
        </p:txBody>
      </p:sp>
      <p:sp>
        <p:nvSpPr>
          <p:cNvPr id="381" name="Google Shape;381;p40"/>
          <p:cNvSpPr txBox="1"/>
          <p:nvPr/>
        </p:nvSpPr>
        <p:spPr>
          <a:xfrm>
            <a:off x="8640650" y="4648525"/>
            <a:ext cx="503400" cy="25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24</a:t>
            </a:r>
            <a:endParaRPr sz="10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5"/>
        <p:cNvGrpSpPr/>
        <p:nvPr/>
      </p:nvGrpSpPr>
      <p:grpSpPr>
        <a:xfrm>
          <a:off x="0" y="0"/>
          <a:ext cx="0" cy="0"/>
          <a:chOff x="0" y="0"/>
          <a:chExt cx="0" cy="0"/>
        </a:xfrm>
      </p:grpSpPr>
      <p:sp>
        <p:nvSpPr>
          <p:cNvPr id="386" name="Google Shape;386;p41"/>
          <p:cNvSpPr txBox="1">
            <a:spLocks noGrp="1"/>
          </p:cNvSpPr>
          <p:nvPr>
            <p:ph type="ctrTitle"/>
          </p:nvPr>
        </p:nvSpPr>
        <p:spPr>
          <a:xfrm>
            <a:off x="311700" y="306675"/>
            <a:ext cx="8520600" cy="56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700" b="1"/>
              <a:t>Impact of varying number of VNFs movement(2/2)</a:t>
            </a:r>
            <a:endParaRPr sz="3000" b="1"/>
          </a:p>
        </p:txBody>
      </p:sp>
      <p:pic>
        <p:nvPicPr>
          <p:cNvPr id="387" name="Google Shape;387;p41"/>
          <p:cNvPicPr preferRelativeResize="0"/>
          <p:nvPr/>
        </p:nvPicPr>
        <p:blipFill>
          <a:blip r:embed="rId4">
            <a:alphaModFix/>
          </a:blip>
          <a:stretch>
            <a:fillRect/>
          </a:stretch>
        </p:blipFill>
        <p:spPr>
          <a:xfrm>
            <a:off x="140600" y="787825"/>
            <a:ext cx="4431400" cy="3430675"/>
          </a:xfrm>
          <a:prstGeom prst="rect">
            <a:avLst/>
          </a:prstGeom>
          <a:noFill/>
          <a:ln>
            <a:noFill/>
          </a:ln>
        </p:spPr>
      </p:pic>
      <p:pic>
        <p:nvPicPr>
          <p:cNvPr id="388" name="Google Shape;388;p41"/>
          <p:cNvPicPr preferRelativeResize="0"/>
          <p:nvPr/>
        </p:nvPicPr>
        <p:blipFill>
          <a:blip r:embed="rId5">
            <a:alphaModFix/>
          </a:blip>
          <a:stretch>
            <a:fillRect/>
          </a:stretch>
        </p:blipFill>
        <p:spPr>
          <a:xfrm>
            <a:off x="4732267" y="755250"/>
            <a:ext cx="4361133" cy="3430675"/>
          </a:xfrm>
          <a:prstGeom prst="rect">
            <a:avLst/>
          </a:prstGeom>
          <a:noFill/>
          <a:ln>
            <a:noFill/>
          </a:ln>
        </p:spPr>
      </p:pic>
      <p:sp>
        <p:nvSpPr>
          <p:cNvPr id="389" name="Google Shape;389;p41"/>
          <p:cNvSpPr txBox="1"/>
          <p:nvPr/>
        </p:nvSpPr>
        <p:spPr>
          <a:xfrm>
            <a:off x="1992300" y="41603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p:txBody>
      </p:sp>
      <p:sp>
        <p:nvSpPr>
          <p:cNvPr id="390" name="Google Shape;390;p41"/>
          <p:cNvSpPr txBox="1"/>
          <p:nvPr/>
        </p:nvSpPr>
        <p:spPr>
          <a:xfrm>
            <a:off x="3752850" y="43295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41"/>
          <p:cNvSpPr txBox="1"/>
          <p:nvPr/>
        </p:nvSpPr>
        <p:spPr>
          <a:xfrm>
            <a:off x="2297100" y="4465175"/>
            <a:ext cx="761700" cy="169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a:t>                                 </a:t>
            </a:r>
            <a:endParaRPr/>
          </a:p>
        </p:txBody>
      </p:sp>
      <p:sp>
        <p:nvSpPr>
          <p:cNvPr id="392" name="Google Shape;392;p41"/>
          <p:cNvSpPr txBox="1"/>
          <p:nvPr/>
        </p:nvSpPr>
        <p:spPr>
          <a:xfrm>
            <a:off x="735725" y="4160375"/>
            <a:ext cx="77154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(c)                                                                                     (d)</a:t>
            </a:r>
            <a:endParaRPr/>
          </a:p>
        </p:txBody>
      </p:sp>
      <p:sp>
        <p:nvSpPr>
          <p:cNvPr id="393" name="Google Shape;393;p41"/>
          <p:cNvSpPr txBox="1"/>
          <p:nvPr/>
        </p:nvSpPr>
        <p:spPr>
          <a:xfrm>
            <a:off x="579450" y="4661700"/>
            <a:ext cx="81123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41"/>
          <p:cNvSpPr txBox="1"/>
          <p:nvPr/>
        </p:nvSpPr>
        <p:spPr>
          <a:xfrm>
            <a:off x="436175" y="4442675"/>
            <a:ext cx="86202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Fig 6</a:t>
            </a:r>
            <a:r>
              <a:rPr lang="en">
                <a:solidFill>
                  <a:schemeClr val="dk1"/>
                </a:solidFill>
              </a:rPr>
              <a:t>: Impacts of varying number of VNFs movement on (a) User Satisfaction (b) Relocation Overhead</a:t>
            </a:r>
            <a:endParaRPr/>
          </a:p>
        </p:txBody>
      </p:sp>
      <p:sp>
        <p:nvSpPr>
          <p:cNvPr id="395" name="Google Shape;395;p41"/>
          <p:cNvSpPr txBox="1"/>
          <p:nvPr/>
        </p:nvSpPr>
        <p:spPr>
          <a:xfrm>
            <a:off x="8565325" y="4616225"/>
            <a:ext cx="5058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25</a:t>
            </a:r>
            <a:endParaRPr sz="10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4" name="Google Shape;74;p15"/>
          <p:cNvSpPr txBox="1"/>
          <p:nvPr/>
        </p:nvSpPr>
        <p:spPr>
          <a:xfrm>
            <a:off x="833350" y="700575"/>
            <a:ext cx="6993000" cy="3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75" name="Google Shape;7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76" name="Google Shape;76;p15"/>
          <p:cNvSpPr txBox="1"/>
          <p:nvPr/>
        </p:nvSpPr>
        <p:spPr>
          <a:xfrm>
            <a:off x="774300" y="663125"/>
            <a:ext cx="73365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p15"/>
          <p:cNvSpPr txBox="1"/>
          <p:nvPr/>
        </p:nvSpPr>
        <p:spPr>
          <a:xfrm>
            <a:off x="503700" y="390175"/>
            <a:ext cx="40683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Introduction</a:t>
            </a:r>
            <a:endParaRPr sz="3000" b="1"/>
          </a:p>
        </p:txBody>
      </p:sp>
      <p:sp>
        <p:nvSpPr>
          <p:cNvPr id="78" name="Google Shape;78;p15"/>
          <p:cNvSpPr txBox="1"/>
          <p:nvPr/>
        </p:nvSpPr>
        <p:spPr>
          <a:xfrm>
            <a:off x="591375" y="990525"/>
            <a:ext cx="5896200" cy="30366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Font typeface="Times New Roman"/>
              <a:buChar char="●"/>
            </a:pPr>
            <a:r>
              <a:rPr lang="en" sz="2400" b="1">
                <a:latin typeface="Times New Roman"/>
                <a:ea typeface="Times New Roman"/>
                <a:cs typeface="Times New Roman"/>
                <a:sym typeface="Times New Roman"/>
              </a:rPr>
              <a:t>5G</a:t>
            </a:r>
            <a:r>
              <a:rPr lang="e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2400">
              <a:latin typeface="Times New Roman"/>
              <a:ea typeface="Times New Roman"/>
              <a:cs typeface="Times New Roman"/>
              <a:sym typeface="Times New Roman"/>
            </a:endParaRPr>
          </a:p>
          <a:p>
            <a:pPr marL="914400" lvl="0" indent="0" algn="l" rtl="0">
              <a:spcBef>
                <a:spcPts val="0"/>
              </a:spcBef>
              <a:spcAft>
                <a:spcPts val="0"/>
              </a:spcAft>
              <a:buNone/>
            </a:pPr>
            <a:endParaRPr sz="2400"/>
          </a:p>
          <a:p>
            <a:pPr marL="0" lvl="0" indent="0" algn="l" rtl="0">
              <a:spcBef>
                <a:spcPts val="0"/>
              </a:spcBef>
              <a:spcAft>
                <a:spcPts val="0"/>
              </a:spcAft>
              <a:buNone/>
            </a:pPr>
            <a:endParaRPr sz="2400"/>
          </a:p>
          <a:p>
            <a:pPr marL="457200" lvl="0" indent="0" algn="l" rtl="0">
              <a:spcBef>
                <a:spcPts val="0"/>
              </a:spcBef>
              <a:spcAft>
                <a:spcPts val="0"/>
              </a:spcAft>
              <a:buNone/>
            </a:pPr>
            <a:r>
              <a:rPr lang="en" sz="2400"/>
              <a:t> </a:t>
            </a:r>
            <a:endParaRPr sz="2400"/>
          </a:p>
          <a:p>
            <a:pPr marL="0" lvl="0" indent="0" algn="l" rtl="0">
              <a:spcBef>
                <a:spcPts val="0"/>
              </a:spcBef>
              <a:spcAft>
                <a:spcPts val="0"/>
              </a:spcAft>
              <a:buNone/>
            </a:pPr>
            <a:endParaRPr sz="2400"/>
          </a:p>
        </p:txBody>
      </p:sp>
      <p:sp>
        <p:nvSpPr>
          <p:cNvPr id="79" name="Google Shape;79;p15"/>
          <p:cNvSpPr txBox="1"/>
          <p:nvPr/>
        </p:nvSpPr>
        <p:spPr>
          <a:xfrm>
            <a:off x="3693300" y="4608425"/>
            <a:ext cx="4417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p15"/>
          <p:cNvSpPr txBox="1"/>
          <p:nvPr/>
        </p:nvSpPr>
        <p:spPr>
          <a:xfrm>
            <a:off x="5335325" y="4088425"/>
            <a:ext cx="35130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81" name="Google Shape;81;p15"/>
          <p:cNvSpPr txBox="1"/>
          <p:nvPr/>
        </p:nvSpPr>
        <p:spPr>
          <a:xfrm>
            <a:off x="3770800" y="4608325"/>
            <a:ext cx="40110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Fig: Features of 5G</a:t>
            </a:r>
            <a:endParaRPr b="1"/>
          </a:p>
        </p:txBody>
      </p:sp>
      <p:pic>
        <p:nvPicPr>
          <p:cNvPr id="82" name="Google Shape;82;p15"/>
          <p:cNvPicPr preferRelativeResize="0"/>
          <p:nvPr/>
        </p:nvPicPr>
        <p:blipFill>
          <a:blip r:embed="rId4">
            <a:alphaModFix/>
          </a:blip>
          <a:stretch>
            <a:fillRect/>
          </a:stretch>
        </p:blipFill>
        <p:spPr>
          <a:xfrm>
            <a:off x="1937375" y="1400732"/>
            <a:ext cx="5844426" cy="3207593"/>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0" name="Google Shape;400;p42"/>
          <p:cNvSpPr txBox="1">
            <a:spLocks noGrp="1"/>
          </p:cNvSpPr>
          <p:nvPr>
            <p:ph type="ctrTitle"/>
          </p:nvPr>
        </p:nvSpPr>
        <p:spPr>
          <a:xfrm>
            <a:off x="311700" y="306675"/>
            <a:ext cx="8520600" cy="56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Simulation Result</a:t>
            </a:r>
            <a:endParaRPr sz="3000" b="1"/>
          </a:p>
        </p:txBody>
      </p:sp>
      <p:sp>
        <p:nvSpPr>
          <p:cNvPr id="401" name="Google Shape;401;p42"/>
          <p:cNvSpPr txBox="1"/>
          <p:nvPr/>
        </p:nvSpPr>
        <p:spPr>
          <a:xfrm>
            <a:off x="455600" y="1014050"/>
            <a:ext cx="8313900" cy="2168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CCCCCC"/>
              </a:buClr>
              <a:buSzPts val="2400"/>
              <a:buChar char="●"/>
            </a:pPr>
            <a:r>
              <a:rPr lang="en" sz="2400">
                <a:solidFill>
                  <a:srgbClr val="CCCCCC"/>
                </a:solidFill>
              </a:rPr>
              <a:t>Impact of varying number of VNFs movement</a:t>
            </a:r>
            <a:endParaRPr sz="2400">
              <a:solidFill>
                <a:srgbClr val="CCCCCC"/>
              </a:solidFill>
            </a:endParaRPr>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en" sz="2400"/>
              <a:t>Impact of varying number of eNB per DC</a:t>
            </a:r>
            <a:endParaRPr sz="2400"/>
          </a:p>
          <a:p>
            <a:pPr marL="457200" lvl="0" indent="0" algn="l" rtl="0">
              <a:spcBef>
                <a:spcPts val="0"/>
              </a:spcBef>
              <a:spcAft>
                <a:spcPts val="0"/>
              </a:spcAft>
              <a:buNone/>
            </a:pPr>
            <a:endParaRPr sz="2400">
              <a:solidFill>
                <a:srgbClr val="CCCCCC"/>
              </a:solidFill>
            </a:endParaRPr>
          </a:p>
          <a:p>
            <a:pPr marL="457200" lvl="0" indent="-381000" algn="l" rtl="0">
              <a:spcBef>
                <a:spcPts val="0"/>
              </a:spcBef>
              <a:spcAft>
                <a:spcPts val="0"/>
              </a:spcAft>
              <a:buClr>
                <a:srgbClr val="CCCCCC"/>
              </a:buClr>
              <a:buSzPts val="2400"/>
              <a:buChar char="●"/>
            </a:pPr>
            <a:r>
              <a:rPr lang="en" sz="2400">
                <a:solidFill>
                  <a:srgbClr val="CCCCCC"/>
                </a:solidFill>
              </a:rPr>
              <a:t>Impact of varying number of VNF holding capacity of DC</a:t>
            </a:r>
            <a:endParaRPr sz="2400">
              <a:solidFill>
                <a:srgbClr val="CCCCCC"/>
              </a:solidFill>
            </a:endParaRPr>
          </a:p>
          <a:p>
            <a:pPr marL="457200" lvl="0" indent="0" algn="l" rtl="0">
              <a:spcBef>
                <a:spcPts val="0"/>
              </a:spcBef>
              <a:spcAft>
                <a:spcPts val="0"/>
              </a:spcAft>
              <a:buNone/>
            </a:pPr>
            <a:endParaRPr sz="2400"/>
          </a:p>
          <a:p>
            <a:pPr marL="457200" lvl="0" indent="0" algn="l" rtl="0">
              <a:spcBef>
                <a:spcPts val="0"/>
              </a:spcBef>
              <a:spcAft>
                <a:spcPts val="0"/>
              </a:spcAft>
              <a:buNone/>
            </a:pPr>
            <a:endParaRPr sz="2400"/>
          </a:p>
        </p:txBody>
      </p:sp>
      <p:sp>
        <p:nvSpPr>
          <p:cNvPr id="402" name="Google Shape;402;p42"/>
          <p:cNvSpPr txBox="1"/>
          <p:nvPr/>
        </p:nvSpPr>
        <p:spPr>
          <a:xfrm>
            <a:off x="8457725" y="4396500"/>
            <a:ext cx="6864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23</a:t>
            </a:r>
            <a:endParaRPr sz="1000"/>
          </a:p>
        </p:txBody>
      </p:sp>
      <p:sp>
        <p:nvSpPr>
          <p:cNvPr id="403" name="Google Shape;403;p42"/>
          <p:cNvSpPr/>
          <p:nvPr/>
        </p:nvSpPr>
        <p:spPr>
          <a:xfrm>
            <a:off x="2514350" y="3182150"/>
            <a:ext cx="4961400" cy="1587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rPr>
              <a:t>Number of Data Centers: 12</a:t>
            </a:r>
            <a:endParaRPr sz="1800" b="1">
              <a:solidFill>
                <a:schemeClr val="dk1"/>
              </a:solidFill>
            </a:endParaRPr>
          </a:p>
          <a:p>
            <a:pPr marL="0" lvl="0" indent="0" algn="l" rtl="0">
              <a:spcBef>
                <a:spcPts val="0"/>
              </a:spcBef>
              <a:spcAft>
                <a:spcPts val="0"/>
              </a:spcAft>
              <a:buNone/>
            </a:pPr>
            <a:r>
              <a:rPr lang="en" sz="1800" b="1">
                <a:solidFill>
                  <a:schemeClr val="dk1"/>
                </a:solidFill>
              </a:rPr>
              <a:t>Number of VNFs movement per eNB: 250</a:t>
            </a:r>
            <a:endParaRPr sz="1800" b="1">
              <a:solidFill>
                <a:schemeClr val="dk1"/>
              </a:solidFill>
            </a:endParaRPr>
          </a:p>
          <a:p>
            <a:pPr marL="0" lvl="0" indent="0" algn="l" rtl="0">
              <a:spcBef>
                <a:spcPts val="0"/>
              </a:spcBef>
              <a:spcAft>
                <a:spcPts val="0"/>
              </a:spcAft>
              <a:buNone/>
            </a:pPr>
            <a:r>
              <a:rPr lang="en" sz="1800" b="1">
                <a:solidFill>
                  <a:schemeClr val="dk1"/>
                </a:solidFill>
              </a:rPr>
              <a:t>VNFs holding capacity of DC: 600</a:t>
            </a:r>
            <a:r>
              <a:rPr lang="en">
                <a:solidFill>
                  <a:schemeClr val="dk1"/>
                </a:solidFil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10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43"/>
          <p:cNvSpPr txBox="1">
            <a:spLocks noGrp="1"/>
          </p:cNvSpPr>
          <p:nvPr>
            <p:ph type="ctrTitle"/>
          </p:nvPr>
        </p:nvSpPr>
        <p:spPr>
          <a:xfrm>
            <a:off x="311700" y="306675"/>
            <a:ext cx="8520600" cy="56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b="1"/>
              <a:t>Impact of varying number of eNBs per DC(1/2)</a:t>
            </a:r>
            <a:endParaRPr sz="2700" b="1"/>
          </a:p>
        </p:txBody>
      </p:sp>
      <p:sp>
        <p:nvSpPr>
          <p:cNvPr id="409" name="Google Shape;409;p43"/>
          <p:cNvSpPr txBox="1"/>
          <p:nvPr/>
        </p:nvSpPr>
        <p:spPr>
          <a:xfrm>
            <a:off x="1992300" y="41603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p:txBody>
      </p:sp>
      <p:sp>
        <p:nvSpPr>
          <p:cNvPr id="410" name="Google Shape;410;p43"/>
          <p:cNvSpPr txBox="1"/>
          <p:nvPr/>
        </p:nvSpPr>
        <p:spPr>
          <a:xfrm>
            <a:off x="3752850" y="43295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43"/>
          <p:cNvSpPr txBox="1"/>
          <p:nvPr/>
        </p:nvSpPr>
        <p:spPr>
          <a:xfrm>
            <a:off x="2297100" y="4465175"/>
            <a:ext cx="761700" cy="169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a:t>                                 </a:t>
            </a:r>
            <a:endParaRPr/>
          </a:p>
        </p:txBody>
      </p:sp>
      <p:sp>
        <p:nvSpPr>
          <p:cNvPr id="412" name="Google Shape;412;p43"/>
          <p:cNvSpPr txBox="1"/>
          <p:nvPr/>
        </p:nvSpPr>
        <p:spPr>
          <a:xfrm>
            <a:off x="735725" y="4160375"/>
            <a:ext cx="77154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                                                                                     (b)</a:t>
            </a:r>
            <a:endParaRPr/>
          </a:p>
        </p:txBody>
      </p:sp>
      <p:sp>
        <p:nvSpPr>
          <p:cNvPr id="413" name="Google Shape;413;p43"/>
          <p:cNvSpPr txBox="1"/>
          <p:nvPr/>
        </p:nvSpPr>
        <p:spPr>
          <a:xfrm>
            <a:off x="579450" y="4661700"/>
            <a:ext cx="81123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3"/>
          <p:cNvSpPr txBox="1"/>
          <p:nvPr/>
        </p:nvSpPr>
        <p:spPr>
          <a:xfrm>
            <a:off x="436175" y="4498775"/>
            <a:ext cx="8620200" cy="40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                    Fig 7</a:t>
            </a:r>
            <a:r>
              <a:rPr lang="en">
                <a:solidFill>
                  <a:schemeClr val="dk1"/>
                </a:solidFill>
              </a:rPr>
              <a:t>: Impacts of varying number of BS per DC on (a) QoE (b) Number of relocations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415" name="Google Shape;415;p43"/>
          <p:cNvSpPr txBox="1"/>
          <p:nvPr/>
        </p:nvSpPr>
        <p:spPr>
          <a:xfrm>
            <a:off x="8565325" y="4616225"/>
            <a:ext cx="5058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25</a:t>
            </a:r>
            <a:endParaRPr sz="1000"/>
          </a:p>
        </p:txBody>
      </p:sp>
      <p:pic>
        <p:nvPicPr>
          <p:cNvPr id="416" name="Google Shape;416;p43"/>
          <p:cNvPicPr preferRelativeResize="0"/>
          <p:nvPr/>
        </p:nvPicPr>
        <p:blipFill>
          <a:blip r:embed="rId4">
            <a:alphaModFix/>
          </a:blip>
          <a:stretch>
            <a:fillRect/>
          </a:stretch>
        </p:blipFill>
        <p:spPr>
          <a:xfrm>
            <a:off x="187600" y="790725"/>
            <a:ext cx="4375249" cy="3395199"/>
          </a:xfrm>
          <a:prstGeom prst="rect">
            <a:avLst/>
          </a:prstGeom>
          <a:noFill/>
          <a:ln>
            <a:noFill/>
          </a:ln>
        </p:spPr>
      </p:pic>
      <p:pic>
        <p:nvPicPr>
          <p:cNvPr id="417" name="Google Shape;417;p43"/>
          <p:cNvPicPr preferRelativeResize="0"/>
          <p:nvPr/>
        </p:nvPicPr>
        <p:blipFill>
          <a:blip r:embed="rId5">
            <a:alphaModFix/>
          </a:blip>
          <a:stretch>
            <a:fillRect/>
          </a:stretch>
        </p:blipFill>
        <p:spPr>
          <a:xfrm>
            <a:off x="4514550" y="766931"/>
            <a:ext cx="4556574" cy="3349094"/>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1"/>
        <p:cNvGrpSpPr/>
        <p:nvPr/>
      </p:nvGrpSpPr>
      <p:grpSpPr>
        <a:xfrm>
          <a:off x="0" y="0"/>
          <a:ext cx="0" cy="0"/>
          <a:chOff x="0" y="0"/>
          <a:chExt cx="0" cy="0"/>
        </a:xfrm>
      </p:grpSpPr>
      <p:sp>
        <p:nvSpPr>
          <p:cNvPr id="422" name="Google Shape;422;p44"/>
          <p:cNvSpPr txBox="1">
            <a:spLocks noGrp="1"/>
          </p:cNvSpPr>
          <p:nvPr>
            <p:ph type="ctrTitle"/>
          </p:nvPr>
        </p:nvSpPr>
        <p:spPr>
          <a:xfrm>
            <a:off x="311700" y="306675"/>
            <a:ext cx="8520600" cy="56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700" b="1"/>
              <a:t>Impact of varying number of eNBs per DC(2/2)</a:t>
            </a:r>
            <a:endParaRPr sz="3000" b="1"/>
          </a:p>
        </p:txBody>
      </p:sp>
      <p:sp>
        <p:nvSpPr>
          <p:cNvPr id="423" name="Google Shape;423;p44"/>
          <p:cNvSpPr txBox="1"/>
          <p:nvPr/>
        </p:nvSpPr>
        <p:spPr>
          <a:xfrm>
            <a:off x="1992300" y="41603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p:txBody>
      </p:sp>
      <p:sp>
        <p:nvSpPr>
          <p:cNvPr id="424" name="Google Shape;424;p44"/>
          <p:cNvSpPr txBox="1"/>
          <p:nvPr/>
        </p:nvSpPr>
        <p:spPr>
          <a:xfrm>
            <a:off x="3752850" y="43295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44"/>
          <p:cNvSpPr txBox="1"/>
          <p:nvPr/>
        </p:nvSpPr>
        <p:spPr>
          <a:xfrm>
            <a:off x="2297100" y="4465175"/>
            <a:ext cx="761700" cy="169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a:t>                                 </a:t>
            </a:r>
            <a:endParaRPr/>
          </a:p>
        </p:txBody>
      </p:sp>
      <p:sp>
        <p:nvSpPr>
          <p:cNvPr id="426" name="Google Shape;426;p44"/>
          <p:cNvSpPr txBox="1"/>
          <p:nvPr/>
        </p:nvSpPr>
        <p:spPr>
          <a:xfrm>
            <a:off x="735725" y="4160375"/>
            <a:ext cx="77154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(c)                                                                                     (d)</a:t>
            </a:r>
            <a:endParaRPr/>
          </a:p>
        </p:txBody>
      </p:sp>
      <p:sp>
        <p:nvSpPr>
          <p:cNvPr id="427" name="Google Shape;427;p44"/>
          <p:cNvSpPr txBox="1"/>
          <p:nvPr/>
        </p:nvSpPr>
        <p:spPr>
          <a:xfrm>
            <a:off x="579450" y="4661700"/>
            <a:ext cx="81123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44"/>
          <p:cNvSpPr txBox="1"/>
          <p:nvPr/>
        </p:nvSpPr>
        <p:spPr>
          <a:xfrm>
            <a:off x="665425" y="4498775"/>
            <a:ext cx="83910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Fig 8</a:t>
            </a:r>
            <a:r>
              <a:rPr lang="en">
                <a:solidFill>
                  <a:schemeClr val="dk1"/>
                </a:solidFill>
              </a:rPr>
              <a:t>: Impacts of varying number of BS per DC on (a) User Satisfaction (b) Relocation Overhead</a:t>
            </a:r>
            <a:endParaRPr/>
          </a:p>
        </p:txBody>
      </p:sp>
      <p:sp>
        <p:nvSpPr>
          <p:cNvPr id="429" name="Google Shape;429;p44"/>
          <p:cNvSpPr txBox="1"/>
          <p:nvPr/>
        </p:nvSpPr>
        <p:spPr>
          <a:xfrm>
            <a:off x="8565325" y="4616225"/>
            <a:ext cx="5058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25</a:t>
            </a:r>
            <a:endParaRPr sz="1000"/>
          </a:p>
        </p:txBody>
      </p:sp>
      <p:pic>
        <p:nvPicPr>
          <p:cNvPr id="430" name="Google Shape;430;p44"/>
          <p:cNvPicPr preferRelativeResize="0"/>
          <p:nvPr/>
        </p:nvPicPr>
        <p:blipFill>
          <a:blip r:embed="rId4">
            <a:alphaModFix/>
          </a:blip>
          <a:stretch>
            <a:fillRect/>
          </a:stretch>
        </p:blipFill>
        <p:spPr>
          <a:xfrm>
            <a:off x="76200" y="823125"/>
            <a:ext cx="4453436" cy="3362800"/>
          </a:xfrm>
          <a:prstGeom prst="rect">
            <a:avLst/>
          </a:prstGeom>
          <a:noFill/>
          <a:ln>
            <a:noFill/>
          </a:ln>
        </p:spPr>
      </p:pic>
      <p:pic>
        <p:nvPicPr>
          <p:cNvPr id="431" name="Google Shape;431;p44"/>
          <p:cNvPicPr preferRelativeResize="0"/>
          <p:nvPr/>
        </p:nvPicPr>
        <p:blipFill>
          <a:blip r:embed="rId5">
            <a:alphaModFix/>
          </a:blip>
          <a:stretch>
            <a:fillRect/>
          </a:stretch>
        </p:blipFill>
        <p:spPr>
          <a:xfrm>
            <a:off x="4475081" y="797575"/>
            <a:ext cx="4561120" cy="336280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sp>
        <p:nvSpPr>
          <p:cNvPr id="436" name="Google Shape;436;p45"/>
          <p:cNvSpPr txBox="1">
            <a:spLocks noGrp="1"/>
          </p:cNvSpPr>
          <p:nvPr>
            <p:ph type="ctrTitle"/>
          </p:nvPr>
        </p:nvSpPr>
        <p:spPr>
          <a:xfrm>
            <a:off x="311700" y="306675"/>
            <a:ext cx="8520600" cy="56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Simulation Result</a:t>
            </a:r>
            <a:endParaRPr sz="3000" b="1"/>
          </a:p>
        </p:txBody>
      </p:sp>
      <p:sp>
        <p:nvSpPr>
          <p:cNvPr id="437" name="Google Shape;437;p45"/>
          <p:cNvSpPr txBox="1"/>
          <p:nvPr/>
        </p:nvSpPr>
        <p:spPr>
          <a:xfrm>
            <a:off x="455600" y="1014050"/>
            <a:ext cx="8313900" cy="2168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CCCCCC"/>
              </a:buClr>
              <a:buSzPts val="2400"/>
              <a:buChar char="●"/>
            </a:pPr>
            <a:r>
              <a:rPr lang="en" sz="2400">
                <a:solidFill>
                  <a:srgbClr val="CCCCCC"/>
                </a:solidFill>
              </a:rPr>
              <a:t>Impact of varying number of VNFs movement</a:t>
            </a:r>
            <a:endParaRPr sz="2400">
              <a:solidFill>
                <a:srgbClr val="CCCCCC"/>
              </a:solidFill>
            </a:endParaRPr>
          </a:p>
          <a:p>
            <a:pPr marL="457200" lvl="0" indent="0" algn="l" rtl="0">
              <a:spcBef>
                <a:spcPts val="0"/>
              </a:spcBef>
              <a:spcAft>
                <a:spcPts val="0"/>
              </a:spcAft>
              <a:buNone/>
            </a:pPr>
            <a:endParaRPr sz="2400"/>
          </a:p>
          <a:p>
            <a:pPr marL="457200" lvl="0" indent="-381000" algn="l" rtl="0">
              <a:spcBef>
                <a:spcPts val="0"/>
              </a:spcBef>
              <a:spcAft>
                <a:spcPts val="0"/>
              </a:spcAft>
              <a:buClr>
                <a:srgbClr val="CCCCCC"/>
              </a:buClr>
              <a:buSzPts val="2400"/>
              <a:buChar char="●"/>
            </a:pPr>
            <a:r>
              <a:rPr lang="en" sz="2400">
                <a:solidFill>
                  <a:srgbClr val="CCCCCC"/>
                </a:solidFill>
              </a:rPr>
              <a:t>Impact of varying number of eNB per DC</a:t>
            </a:r>
            <a:endParaRPr sz="2400">
              <a:solidFill>
                <a:srgbClr val="CCCCCC"/>
              </a:solidFill>
            </a:endParaRPr>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en" sz="2400"/>
              <a:t>Impact of varying number of VNF holding capacity of DC</a:t>
            </a:r>
            <a:endParaRPr sz="2400"/>
          </a:p>
          <a:p>
            <a:pPr marL="457200" lvl="0" indent="0" algn="l" rtl="0">
              <a:spcBef>
                <a:spcPts val="0"/>
              </a:spcBef>
              <a:spcAft>
                <a:spcPts val="0"/>
              </a:spcAft>
              <a:buNone/>
            </a:pPr>
            <a:endParaRPr sz="2400"/>
          </a:p>
          <a:p>
            <a:pPr marL="457200" lvl="0" indent="0" algn="l" rtl="0">
              <a:spcBef>
                <a:spcPts val="0"/>
              </a:spcBef>
              <a:spcAft>
                <a:spcPts val="0"/>
              </a:spcAft>
              <a:buNone/>
            </a:pPr>
            <a:endParaRPr sz="2400"/>
          </a:p>
        </p:txBody>
      </p:sp>
      <p:sp>
        <p:nvSpPr>
          <p:cNvPr id="438" name="Google Shape;438;p45"/>
          <p:cNvSpPr txBox="1"/>
          <p:nvPr/>
        </p:nvSpPr>
        <p:spPr>
          <a:xfrm>
            <a:off x="8457725" y="4396500"/>
            <a:ext cx="6864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23</a:t>
            </a:r>
            <a:endParaRPr sz="1000"/>
          </a:p>
        </p:txBody>
      </p:sp>
      <p:sp>
        <p:nvSpPr>
          <p:cNvPr id="439" name="Google Shape;439;p45"/>
          <p:cNvSpPr/>
          <p:nvPr/>
        </p:nvSpPr>
        <p:spPr>
          <a:xfrm>
            <a:off x="2514350" y="3182150"/>
            <a:ext cx="4961400" cy="1587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rPr>
              <a:t>Number of Data Centers: 12</a:t>
            </a:r>
            <a:endParaRPr sz="1800" b="1">
              <a:solidFill>
                <a:schemeClr val="dk1"/>
              </a:solidFill>
            </a:endParaRPr>
          </a:p>
          <a:p>
            <a:pPr marL="0" lvl="0" indent="0" algn="l" rtl="0">
              <a:spcBef>
                <a:spcPts val="0"/>
              </a:spcBef>
              <a:spcAft>
                <a:spcPts val="0"/>
              </a:spcAft>
              <a:buNone/>
            </a:pPr>
            <a:r>
              <a:rPr lang="en" sz="1800" b="1">
                <a:solidFill>
                  <a:schemeClr val="dk1"/>
                </a:solidFill>
              </a:rPr>
              <a:t>Number of eNB per DC: 20</a:t>
            </a:r>
            <a:endParaRPr sz="1800" b="1">
              <a:solidFill>
                <a:schemeClr val="dk1"/>
              </a:solidFill>
            </a:endParaRPr>
          </a:p>
          <a:p>
            <a:pPr marL="0" lvl="0" indent="0" algn="l" rtl="0">
              <a:spcBef>
                <a:spcPts val="0"/>
              </a:spcBef>
              <a:spcAft>
                <a:spcPts val="0"/>
              </a:spcAft>
              <a:buNone/>
            </a:pPr>
            <a:r>
              <a:rPr lang="en" sz="1800" b="1">
                <a:solidFill>
                  <a:schemeClr val="dk1"/>
                </a:solidFill>
              </a:rPr>
              <a:t>Number of VNFs movement per eNB: 250</a:t>
            </a:r>
            <a:endParaRPr sz="1800" b="1">
              <a:solidFill>
                <a:schemeClr val="dk1"/>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gtEl>
                                        <p:attrNameLst>
                                          <p:attrName>style.visibility</p:attrName>
                                        </p:attrNameLst>
                                      </p:cBhvr>
                                      <p:to>
                                        <p:strVal val="visible"/>
                                      </p:to>
                                    </p:set>
                                    <p:animEffect transition="in" filter="fade">
                                      <p:cBhvr>
                                        <p:cTn id="7"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46"/>
          <p:cNvSpPr txBox="1">
            <a:spLocks noGrp="1"/>
          </p:cNvSpPr>
          <p:nvPr>
            <p:ph type="ctrTitle"/>
          </p:nvPr>
        </p:nvSpPr>
        <p:spPr>
          <a:xfrm>
            <a:off x="152400" y="306675"/>
            <a:ext cx="8918700" cy="56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50" b="1"/>
              <a:t>Impact of varying number of VNF holding capacity of DC(1/2)</a:t>
            </a:r>
            <a:endParaRPr sz="2350" b="1"/>
          </a:p>
        </p:txBody>
      </p:sp>
      <p:sp>
        <p:nvSpPr>
          <p:cNvPr id="445" name="Google Shape;445;p46"/>
          <p:cNvSpPr txBox="1"/>
          <p:nvPr/>
        </p:nvSpPr>
        <p:spPr>
          <a:xfrm>
            <a:off x="1992300" y="41603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p:txBody>
      </p:sp>
      <p:sp>
        <p:nvSpPr>
          <p:cNvPr id="446" name="Google Shape;446;p46"/>
          <p:cNvSpPr txBox="1"/>
          <p:nvPr/>
        </p:nvSpPr>
        <p:spPr>
          <a:xfrm>
            <a:off x="3752850" y="43295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46"/>
          <p:cNvSpPr txBox="1"/>
          <p:nvPr/>
        </p:nvSpPr>
        <p:spPr>
          <a:xfrm>
            <a:off x="2297100" y="4465175"/>
            <a:ext cx="761700" cy="169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a:t>                                 </a:t>
            </a:r>
            <a:endParaRPr/>
          </a:p>
        </p:txBody>
      </p:sp>
      <p:sp>
        <p:nvSpPr>
          <p:cNvPr id="448" name="Google Shape;448;p46"/>
          <p:cNvSpPr txBox="1"/>
          <p:nvPr/>
        </p:nvSpPr>
        <p:spPr>
          <a:xfrm>
            <a:off x="735725" y="4160375"/>
            <a:ext cx="77154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                                                                                     (b)</a:t>
            </a:r>
            <a:endParaRPr/>
          </a:p>
        </p:txBody>
      </p:sp>
      <p:sp>
        <p:nvSpPr>
          <p:cNvPr id="449" name="Google Shape;449;p46"/>
          <p:cNvSpPr txBox="1"/>
          <p:nvPr/>
        </p:nvSpPr>
        <p:spPr>
          <a:xfrm>
            <a:off x="579450" y="4661700"/>
            <a:ext cx="81123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46"/>
          <p:cNvSpPr txBox="1"/>
          <p:nvPr/>
        </p:nvSpPr>
        <p:spPr>
          <a:xfrm>
            <a:off x="436175" y="4442675"/>
            <a:ext cx="8620200" cy="3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               Fig 9</a:t>
            </a:r>
            <a:r>
              <a:rPr lang="en">
                <a:solidFill>
                  <a:schemeClr val="dk1"/>
                </a:solidFill>
              </a:rPr>
              <a:t>: Impacts of of VNF holding capacity of DC on (a) QoE (b) Number of Relocations</a:t>
            </a:r>
            <a:endParaRPr/>
          </a:p>
        </p:txBody>
      </p:sp>
      <p:sp>
        <p:nvSpPr>
          <p:cNvPr id="451" name="Google Shape;451;p46"/>
          <p:cNvSpPr txBox="1"/>
          <p:nvPr/>
        </p:nvSpPr>
        <p:spPr>
          <a:xfrm>
            <a:off x="8565325" y="4616225"/>
            <a:ext cx="5058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25</a:t>
            </a:r>
            <a:endParaRPr sz="1000"/>
          </a:p>
        </p:txBody>
      </p:sp>
      <p:pic>
        <p:nvPicPr>
          <p:cNvPr id="452" name="Google Shape;452;p46"/>
          <p:cNvPicPr preferRelativeResize="0"/>
          <p:nvPr/>
        </p:nvPicPr>
        <p:blipFill>
          <a:blip r:embed="rId4">
            <a:alphaModFix/>
          </a:blip>
          <a:stretch>
            <a:fillRect/>
          </a:stretch>
        </p:blipFill>
        <p:spPr>
          <a:xfrm>
            <a:off x="152400" y="916324"/>
            <a:ext cx="4438351" cy="3233977"/>
          </a:xfrm>
          <a:prstGeom prst="rect">
            <a:avLst/>
          </a:prstGeom>
          <a:noFill/>
          <a:ln>
            <a:noFill/>
          </a:ln>
        </p:spPr>
      </p:pic>
      <p:pic>
        <p:nvPicPr>
          <p:cNvPr id="453" name="Google Shape;453;p46"/>
          <p:cNvPicPr preferRelativeResize="0"/>
          <p:nvPr/>
        </p:nvPicPr>
        <p:blipFill>
          <a:blip r:embed="rId5">
            <a:alphaModFix/>
          </a:blip>
          <a:stretch>
            <a:fillRect/>
          </a:stretch>
        </p:blipFill>
        <p:spPr>
          <a:xfrm>
            <a:off x="4514550" y="851900"/>
            <a:ext cx="4438349" cy="3311783"/>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7"/>
        <p:cNvGrpSpPr/>
        <p:nvPr/>
      </p:nvGrpSpPr>
      <p:grpSpPr>
        <a:xfrm>
          <a:off x="0" y="0"/>
          <a:ext cx="0" cy="0"/>
          <a:chOff x="0" y="0"/>
          <a:chExt cx="0" cy="0"/>
        </a:xfrm>
      </p:grpSpPr>
      <p:sp>
        <p:nvSpPr>
          <p:cNvPr id="458" name="Google Shape;458;p47"/>
          <p:cNvSpPr txBox="1">
            <a:spLocks noGrp="1"/>
          </p:cNvSpPr>
          <p:nvPr>
            <p:ph type="ctrTitle"/>
          </p:nvPr>
        </p:nvSpPr>
        <p:spPr>
          <a:xfrm>
            <a:off x="76200" y="306675"/>
            <a:ext cx="8994900" cy="56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350" b="1"/>
              <a:t>Impact of varying number of VNF holding capacity of DC(2/2)</a:t>
            </a:r>
            <a:endParaRPr sz="2350" b="1"/>
          </a:p>
        </p:txBody>
      </p:sp>
      <p:sp>
        <p:nvSpPr>
          <p:cNvPr id="459" name="Google Shape;459;p47"/>
          <p:cNvSpPr txBox="1"/>
          <p:nvPr/>
        </p:nvSpPr>
        <p:spPr>
          <a:xfrm>
            <a:off x="1992300" y="41603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p:txBody>
      </p:sp>
      <p:sp>
        <p:nvSpPr>
          <p:cNvPr id="460" name="Google Shape;460;p47"/>
          <p:cNvSpPr txBox="1"/>
          <p:nvPr/>
        </p:nvSpPr>
        <p:spPr>
          <a:xfrm>
            <a:off x="3752850" y="4329575"/>
            <a:ext cx="761700" cy="1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47"/>
          <p:cNvSpPr txBox="1"/>
          <p:nvPr/>
        </p:nvSpPr>
        <p:spPr>
          <a:xfrm>
            <a:off x="2297100" y="4465175"/>
            <a:ext cx="761700" cy="169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a:t>                                 </a:t>
            </a:r>
            <a:endParaRPr/>
          </a:p>
        </p:txBody>
      </p:sp>
      <p:sp>
        <p:nvSpPr>
          <p:cNvPr id="462" name="Google Shape;462;p47"/>
          <p:cNvSpPr txBox="1"/>
          <p:nvPr/>
        </p:nvSpPr>
        <p:spPr>
          <a:xfrm>
            <a:off x="735725" y="4160375"/>
            <a:ext cx="77154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(c)                                                                                     (d)</a:t>
            </a:r>
            <a:endParaRPr/>
          </a:p>
        </p:txBody>
      </p:sp>
      <p:sp>
        <p:nvSpPr>
          <p:cNvPr id="463" name="Google Shape;463;p47"/>
          <p:cNvSpPr txBox="1"/>
          <p:nvPr/>
        </p:nvSpPr>
        <p:spPr>
          <a:xfrm>
            <a:off x="579450" y="4661700"/>
            <a:ext cx="81123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47"/>
          <p:cNvSpPr txBox="1"/>
          <p:nvPr/>
        </p:nvSpPr>
        <p:spPr>
          <a:xfrm>
            <a:off x="579450" y="4465175"/>
            <a:ext cx="84768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       Fig 10</a:t>
            </a:r>
            <a:r>
              <a:rPr lang="en">
                <a:solidFill>
                  <a:schemeClr val="dk1"/>
                </a:solidFill>
              </a:rPr>
              <a:t>: Impacts of VNF holding capacity of DC on (a) User Satisfaction (b) Relocation Overhead</a:t>
            </a:r>
            <a:endParaRPr/>
          </a:p>
        </p:txBody>
      </p:sp>
      <p:sp>
        <p:nvSpPr>
          <p:cNvPr id="465" name="Google Shape;465;p47"/>
          <p:cNvSpPr txBox="1"/>
          <p:nvPr/>
        </p:nvSpPr>
        <p:spPr>
          <a:xfrm>
            <a:off x="8565325" y="4616225"/>
            <a:ext cx="5058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25</a:t>
            </a:r>
            <a:endParaRPr sz="1000"/>
          </a:p>
        </p:txBody>
      </p:sp>
      <p:pic>
        <p:nvPicPr>
          <p:cNvPr id="466" name="Google Shape;466;p47"/>
          <p:cNvPicPr preferRelativeResize="0"/>
          <p:nvPr/>
        </p:nvPicPr>
        <p:blipFill>
          <a:blip r:embed="rId4">
            <a:alphaModFix/>
          </a:blip>
          <a:stretch>
            <a:fillRect/>
          </a:stretch>
        </p:blipFill>
        <p:spPr>
          <a:xfrm>
            <a:off x="76200" y="823582"/>
            <a:ext cx="4521399" cy="3379617"/>
          </a:xfrm>
          <a:prstGeom prst="rect">
            <a:avLst/>
          </a:prstGeom>
          <a:noFill/>
          <a:ln>
            <a:noFill/>
          </a:ln>
        </p:spPr>
      </p:pic>
      <p:pic>
        <p:nvPicPr>
          <p:cNvPr id="467" name="Google Shape;467;p47"/>
          <p:cNvPicPr preferRelativeResize="0"/>
          <p:nvPr/>
        </p:nvPicPr>
        <p:blipFill>
          <a:blip r:embed="rId5">
            <a:alphaModFix/>
          </a:blip>
          <a:stretch>
            <a:fillRect/>
          </a:stretch>
        </p:blipFill>
        <p:spPr>
          <a:xfrm>
            <a:off x="4514550" y="866773"/>
            <a:ext cx="4556575" cy="3309002"/>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1"/>
        <p:cNvGrpSpPr/>
        <p:nvPr/>
      </p:nvGrpSpPr>
      <p:grpSpPr>
        <a:xfrm>
          <a:off x="0" y="0"/>
          <a:ext cx="0" cy="0"/>
          <a:chOff x="0" y="0"/>
          <a:chExt cx="0" cy="0"/>
        </a:xfrm>
      </p:grpSpPr>
      <p:sp>
        <p:nvSpPr>
          <p:cNvPr id="472" name="Google Shape;472;p48"/>
          <p:cNvSpPr txBox="1"/>
          <p:nvPr/>
        </p:nvSpPr>
        <p:spPr>
          <a:xfrm>
            <a:off x="1465950" y="689350"/>
            <a:ext cx="14919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48"/>
          <p:cNvSpPr txBox="1">
            <a:spLocks noGrp="1"/>
          </p:cNvSpPr>
          <p:nvPr>
            <p:ph type="ctrTitle"/>
          </p:nvPr>
        </p:nvSpPr>
        <p:spPr>
          <a:xfrm>
            <a:off x="500550" y="260350"/>
            <a:ext cx="8520600" cy="8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t>Overview</a:t>
            </a:r>
            <a:endParaRPr sz="3000" b="1"/>
          </a:p>
        </p:txBody>
      </p:sp>
      <p:sp>
        <p:nvSpPr>
          <p:cNvPr id="474" name="Google Shape;474;p48"/>
          <p:cNvSpPr txBox="1">
            <a:spLocks noGrp="1"/>
          </p:cNvSpPr>
          <p:nvPr>
            <p:ph type="subTitle" idx="1"/>
          </p:nvPr>
        </p:nvSpPr>
        <p:spPr>
          <a:xfrm>
            <a:off x="623400" y="11226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CCCCCC"/>
              </a:buClr>
              <a:buSzPts val="2400"/>
              <a:buChar char="●"/>
            </a:pPr>
            <a:r>
              <a:rPr lang="en" sz="2400">
                <a:solidFill>
                  <a:srgbClr val="CCCCCC"/>
                </a:solidFill>
              </a:rPr>
              <a:t>Introduction</a:t>
            </a:r>
            <a:endParaRPr sz="2400">
              <a:solidFill>
                <a:srgbClr val="CCCCCC"/>
              </a:solidFill>
            </a:endParaRPr>
          </a:p>
          <a:p>
            <a:pPr marL="457200" lvl="0" indent="-381000" algn="l" rtl="0">
              <a:spcBef>
                <a:spcPts val="0"/>
              </a:spcBef>
              <a:spcAft>
                <a:spcPts val="0"/>
              </a:spcAft>
              <a:buClr>
                <a:srgbClr val="CCCCCC"/>
              </a:buClr>
              <a:buSzPts val="2400"/>
              <a:buChar char="●"/>
            </a:pPr>
            <a:r>
              <a:rPr lang="en" sz="2400">
                <a:solidFill>
                  <a:srgbClr val="CCCCCC"/>
                </a:solidFill>
              </a:rPr>
              <a:t>Related Works</a:t>
            </a:r>
            <a:endParaRPr sz="2400">
              <a:solidFill>
                <a:srgbClr val="CCCCCC"/>
              </a:solidFill>
            </a:endParaRPr>
          </a:p>
          <a:p>
            <a:pPr marL="457200" lvl="0" indent="-381000" algn="l" rtl="0">
              <a:spcBef>
                <a:spcPts val="0"/>
              </a:spcBef>
              <a:spcAft>
                <a:spcPts val="0"/>
              </a:spcAft>
              <a:buClr>
                <a:srgbClr val="CCCCCC"/>
              </a:buClr>
              <a:buSzPts val="2400"/>
              <a:buChar char="●"/>
            </a:pPr>
            <a:r>
              <a:rPr lang="en" sz="2400">
                <a:solidFill>
                  <a:srgbClr val="CCCCCC"/>
                </a:solidFill>
              </a:rPr>
              <a:t>Proposed Approach </a:t>
            </a:r>
            <a:endParaRPr sz="2400">
              <a:solidFill>
                <a:srgbClr val="CCCCCC"/>
              </a:solidFill>
            </a:endParaRPr>
          </a:p>
          <a:p>
            <a:pPr marL="457200" lvl="0" indent="-381000" algn="l" rtl="0">
              <a:spcBef>
                <a:spcPts val="0"/>
              </a:spcBef>
              <a:spcAft>
                <a:spcPts val="0"/>
              </a:spcAft>
              <a:buClr>
                <a:srgbClr val="CCCCCC"/>
              </a:buClr>
              <a:buSzPts val="2400"/>
              <a:buChar char="●"/>
            </a:pPr>
            <a:r>
              <a:rPr lang="en" sz="2400">
                <a:solidFill>
                  <a:srgbClr val="CCCCCC"/>
                </a:solidFill>
              </a:rPr>
              <a:t>Performance Evaluation</a:t>
            </a:r>
            <a:endParaRPr sz="2400">
              <a:solidFill>
                <a:srgbClr val="CCCCCC"/>
              </a:solidFill>
            </a:endParaRPr>
          </a:p>
          <a:p>
            <a:pPr marL="457200" lvl="0" indent="-381000" algn="l" rtl="0">
              <a:spcBef>
                <a:spcPts val="0"/>
              </a:spcBef>
              <a:spcAft>
                <a:spcPts val="0"/>
              </a:spcAft>
              <a:buClr>
                <a:srgbClr val="000000"/>
              </a:buClr>
              <a:buSzPts val="2400"/>
              <a:buChar char="●"/>
            </a:pPr>
            <a:r>
              <a:rPr lang="en" sz="2400">
                <a:solidFill>
                  <a:srgbClr val="000000"/>
                </a:solidFill>
              </a:rPr>
              <a:t>Conclusion &amp; Future Works</a:t>
            </a:r>
            <a:endParaRPr sz="2400">
              <a:solidFill>
                <a:srgbClr val="000000"/>
              </a:solidFill>
            </a:endParaRPr>
          </a:p>
          <a:p>
            <a:pPr marL="457200" lvl="0" indent="0" algn="ctr" rtl="0">
              <a:spcBef>
                <a:spcPts val="0"/>
              </a:spcBef>
              <a:spcAft>
                <a:spcPts val="0"/>
              </a:spcAft>
              <a:buNone/>
            </a:pPr>
            <a:endParaRPr sz="2400">
              <a:solidFill>
                <a:schemeClr val="accent3"/>
              </a:solidFill>
            </a:endParaRPr>
          </a:p>
          <a:p>
            <a:pPr marL="0" lvl="0" indent="0" algn="ctr" rtl="0">
              <a:spcBef>
                <a:spcPts val="0"/>
              </a:spcBef>
              <a:spcAft>
                <a:spcPts val="0"/>
              </a:spcAft>
              <a:buNone/>
            </a:pPr>
            <a:endParaRPr sz="2400">
              <a:solidFill>
                <a:schemeClr val="dk1"/>
              </a:solidFill>
            </a:endParaRPr>
          </a:p>
        </p:txBody>
      </p:sp>
      <p:sp>
        <p:nvSpPr>
          <p:cNvPr id="475" name="Google Shape;47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9"/>
        <p:cNvGrpSpPr/>
        <p:nvPr/>
      </p:nvGrpSpPr>
      <p:grpSpPr>
        <a:xfrm>
          <a:off x="0" y="0"/>
          <a:ext cx="0" cy="0"/>
          <a:chOff x="0" y="0"/>
          <a:chExt cx="0" cy="0"/>
        </a:xfrm>
      </p:grpSpPr>
      <p:sp>
        <p:nvSpPr>
          <p:cNvPr id="480" name="Google Shape;480;p49"/>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37</a:t>
            </a:fld>
            <a:endParaRPr sz="1000">
              <a:solidFill>
                <a:srgbClr val="595959"/>
              </a:solidFill>
            </a:endParaRPr>
          </a:p>
        </p:txBody>
      </p:sp>
      <p:sp>
        <p:nvSpPr>
          <p:cNvPr id="481" name="Google Shape;481;p49"/>
          <p:cNvSpPr txBox="1"/>
          <p:nvPr/>
        </p:nvSpPr>
        <p:spPr>
          <a:xfrm>
            <a:off x="542750" y="254450"/>
            <a:ext cx="50592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Conclusion</a:t>
            </a:r>
            <a:endParaRPr sz="3000" b="1"/>
          </a:p>
        </p:txBody>
      </p:sp>
      <p:sp>
        <p:nvSpPr>
          <p:cNvPr id="482" name="Google Shape;482;p49"/>
          <p:cNvSpPr txBox="1"/>
          <p:nvPr/>
        </p:nvSpPr>
        <p:spPr>
          <a:xfrm>
            <a:off x="387300" y="1163888"/>
            <a:ext cx="8232600" cy="33279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en" sz="2400">
                <a:solidFill>
                  <a:srgbClr val="1155CC"/>
                </a:solidFill>
              </a:rPr>
              <a:t>Optimal Placement </a:t>
            </a:r>
            <a:r>
              <a:rPr lang="en" sz="2400"/>
              <a:t>of VNF</a:t>
            </a:r>
            <a:endParaRPr sz="2400"/>
          </a:p>
          <a:p>
            <a:pPr marL="457200" lvl="0" indent="-381000" algn="l" rtl="0">
              <a:lnSpc>
                <a:spcPct val="150000"/>
              </a:lnSpc>
              <a:spcBef>
                <a:spcPts val="0"/>
              </a:spcBef>
              <a:spcAft>
                <a:spcPts val="0"/>
              </a:spcAft>
              <a:buSzPts val="2400"/>
              <a:buChar char="●"/>
            </a:pPr>
            <a:r>
              <a:rPr lang="en" sz="2400"/>
              <a:t>Trading off between</a:t>
            </a:r>
            <a:r>
              <a:rPr lang="en" sz="2400">
                <a:solidFill>
                  <a:srgbClr val="1155CC"/>
                </a:solidFill>
              </a:rPr>
              <a:t> VNF relocation and QoE</a:t>
            </a:r>
            <a:endParaRPr sz="2400">
              <a:solidFill>
                <a:srgbClr val="1155CC"/>
              </a:solidFill>
            </a:endParaRPr>
          </a:p>
          <a:p>
            <a:pPr marL="457200" lvl="0" indent="-381000" algn="l" rtl="0">
              <a:lnSpc>
                <a:spcPct val="150000"/>
              </a:lnSpc>
              <a:spcBef>
                <a:spcPts val="0"/>
              </a:spcBef>
              <a:spcAft>
                <a:spcPts val="0"/>
              </a:spcAft>
              <a:buSzPts val="2400"/>
              <a:buChar char="●"/>
            </a:pPr>
            <a:r>
              <a:rPr lang="en" sz="2400">
                <a:solidFill>
                  <a:srgbClr val="1155CC"/>
                </a:solidFill>
              </a:rPr>
              <a:t>NP-hard problem</a:t>
            </a:r>
            <a:endParaRPr sz="2400">
              <a:solidFill>
                <a:srgbClr val="1155CC"/>
              </a:solidFill>
            </a:endParaRPr>
          </a:p>
          <a:p>
            <a:pPr marL="457200" lvl="0" indent="-381000" algn="l" rtl="0">
              <a:lnSpc>
                <a:spcPct val="150000"/>
              </a:lnSpc>
              <a:spcBef>
                <a:spcPts val="0"/>
              </a:spcBef>
              <a:spcAft>
                <a:spcPts val="0"/>
              </a:spcAft>
              <a:buSzPts val="2400"/>
              <a:buChar char="●"/>
            </a:pPr>
            <a:r>
              <a:rPr lang="en" sz="2400">
                <a:solidFill>
                  <a:srgbClr val="1155CC"/>
                </a:solidFill>
              </a:rPr>
              <a:t>Ant Colony Optimization (ACO) based</a:t>
            </a:r>
            <a:r>
              <a:rPr lang="en" sz="2400"/>
              <a:t> VNF placement </a:t>
            </a:r>
            <a:endParaRPr sz="2400"/>
          </a:p>
          <a:p>
            <a:pPr marL="457200" lvl="0" indent="-381000" algn="l" rtl="0">
              <a:lnSpc>
                <a:spcPct val="150000"/>
              </a:lnSpc>
              <a:spcBef>
                <a:spcPts val="0"/>
              </a:spcBef>
              <a:spcAft>
                <a:spcPts val="0"/>
              </a:spcAft>
              <a:buSzPts val="2400"/>
              <a:buChar char="●"/>
            </a:pPr>
            <a:r>
              <a:rPr lang="en" sz="2400"/>
              <a:t>Maximizes </a:t>
            </a:r>
            <a:r>
              <a:rPr lang="en" sz="2400">
                <a:solidFill>
                  <a:srgbClr val="1155CC"/>
                </a:solidFill>
              </a:rPr>
              <a:t>user satisfaction</a:t>
            </a:r>
            <a:r>
              <a:rPr lang="en" sz="2400">
                <a:solidFill>
                  <a:srgbClr val="4A86E8"/>
                </a:solidFill>
              </a:rPr>
              <a:t> </a:t>
            </a:r>
            <a:r>
              <a:rPr lang="en" sz="2400"/>
              <a:t>(as high as 25%)</a:t>
            </a:r>
            <a:endParaRPr sz="2400"/>
          </a:p>
          <a:p>
            <a:pPr marL="457200" lvl="0" indent="-381000" algn="l" rtl="0">
              <a:lnSpc>
                <a:spcPct val="150000"/>
              </a:lnSpc>
              <a:spcBef>
                <a:spcPts val="0"/>
              </a:spcBef>
              <a:spcAft>
                <a:spcPts val="0"/>
              </a:spcAft>
              <a:buSzPts val="2400"/>
              <a:buChar char="●"/>
            </a:pPr>
            <a:r>
              <a:rPr lang="en" sz="2400"/>
              <a:t>Minimizes </a:t>
            </a:r>
            <a:r>
              <a:rPr lang="en" sz="2400">
                <a:solidFill>
                  <a:srgbClr val="1155CC"/>
                </a:solidFill>
              </a:rPr>
              <a:t>VNF relocations overhead</a:t>
            </a:r>
            <a:r>
              <a:rPr lang="en" sz="2400">
                <a:solidFill>
                  <a:srgbClr val="4A86E8"/>
                </a:solidFill>
              </a:rPr>
              <a:t>  </a:t>
            </a:r>
            <a:r>
              <a:rPr lang="en" sz="2400"/>
              <a:t>(as high as 15%)</a:t>
            </a:r>
            <a:endParaRPr sz="2400"/>
          </a:p>
          <a:p>
            <a:pPr marL="914400" lvl="0" indent="0" algn="l" rtl="0">
              <a:spcBef>
                <a:spcPts val="0"/>
              </a:spcBef>
              <a:spcAft>
                <a:spcPts val="0"/>
              </a:spcAft>
              <a:buNone/>
            </a:pPr>
            <a:endParaRPr sz="2400"/>
          </a:p>
          <a:p>
            <a:pPr marL="914400" lvl="0" indent="0" algn="l" rtl="0">
              <a:spcBef>
                <a:spcPts val="0"/>
              </a:spcBef>
              <a:spcAft>
                <a:spcPts val="0"/>
              </a:spcAft>
              <a:buNone/>
            </a:pPr>
            <a:r>
              <a:rPr lang="en" sz="2400"/>
              <a:t> </a:t>
            </a:r>
            <a:endParaRPr sz="2400"/>
          </a:p>
          <a:p>
            <a:pPr marL="91440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483" name="Google Shape;48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10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7"/>
        <p:cNvGrpSpPr/>
        <p:nvPr/>
      </p:nvGrpSpPr>
      <p:grpSpPr>
        <a:xfrm>
          <a:off x="0" y="0"/>
          <a:ext cx="0" cy="0"/>
          <a:chOff x="0" y="0"/>
          <a:chExt cx="0" cy="0"/>
        </a:xfrm>
      </p:grpSpPr>
      <p:sp>
        <p:nvSpPr>
          <p:cNvPr id="488" name="Google Shape;488;p50"/>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38</a:t>
            </a:fld>
            <a:endParaRPr sz="1000">
              <a:solidFill>
                <a:srgbClr val="595959"/>
              </a:solidFill>
            </a:endParaRPr>
          </a:p>
        </p:txBody>
      </p:sp>
      <p:sp>
        <p:nvSpPr>
          <p:cNvPr id="489" name="Google Shape;489;p50"/>
          <p:cNvSpPr txBox="1"/>
          <p:nvPr/>
        </p:nvSpPr>
        <p:spPr>
          <a:xfrm>
            <a:off x="542750" y="254450"/>
            <a:ext cx="50592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Future Research Scope</a:t>
            </a:r>
            <a:endParaRPr sz="3000" b="1"/>
          </a:p>
        </p:txBody>
      </p:sp>
      <p:sp>
        <p:nvSpPr>
          <p:cNvPr id="490" name="Google Shape;490;p50"/>
          <p:cNvSpPr txBox="1"/>
          <p:nvPr/>
        </p:nvSpPr>
        <p:spPr>
          <a:xfrm>
            <a:off x="387300" y="1163888"/>
            <a:ext cx="8232600" cy="33279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en" sz="2400"/>
              <a:t>Mathematical modeling &amp; analysis</a:t>
            </a:r>
            <a:endParaRPr sz="2400"/>
          </a:p>
          <a:p>
            <a:pPr marL="457200" lvl="0" indent="-381000" algn="l" rtl="0">
              <a:lnSpc>
                <a:spcPct val="150000"/>
              </a:lnSpc>
              <a:spcBef>
                <a:spcPts val="0"/>
              </a:spcBef>
              <a:spcAft>
                <a:spcPts val="0"/>
              </a:spcAft>
              <a:buSzPts val="2400"/>
              <a:buChar char="●"/>
            </a:pPr>
            <a:r>
              <a:rPr lang="en" sz="2400"/>
              <a:t>Load balance among the DCs</a:t>
            </a:r>
            <a:endParaRPr sz="2400">
              <a:solidFill>
                <a:srgbClr val="1155CC"/>
              </a:solidFill>
            </a:endParaRPr>
          </a:p>
          <a:p>
            <a:pPr marL="914400" lvl="0" indent="0" algn="l" rtl="0">
              <a:lnSpc>
                <a:spcPct val="150000"/>
              </a:lnSpc>
              <a:spcBef>
                <a:spcPts val="0"/>
              </a:spcBef>
              <a:spcAft>
                <a:spcPts val="0"/>
              </a:spcAft>
              <a:buNone/>
            </a:pPr>
            <a:endParaRPr sz="2400"/>
          </a:p>
          <a:p>
            <a:pPr marL="914400" lvl="0" indent="0" algn="l" rtl="0">
              <a:spcBef>
                <a:spcPts val="0"/>
              </a:spcBef>
              <a:spcAft>
                <a:spcPts val="0"/>
              </a:spcAft>
              <a:buNone/>
            </a:pPr>
            <a:endParaRPr sz="2400"/>
          </a:p>
          <a:p>
            <a:pPr marL="914400" lvl="0" indent="0" algn="l" rtl="0">
              <a:spcBef>
                <a:spcPts val="0"/>
              </a:spcBef>
              <a:spcAft>
                <a:spcPts val="0"/>
              </a:spcAft>
              <a:buNone/>
            </a:pPr>
            <a:r>
              <a:rPr lang="en" sz="2400"/>
              <a:t> </a:t>
            </a:r>
            <a:endParaRPr sz="2400"/>
          </a:p>
          <a:p>
            <a:pPr marL="91440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491" name="Google Shape;491;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0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5"/>
        <p:cNvGrpSpPr/>
        <p:nvPr/>
      </p:nvGrpSpPr>
      <p:grpSpPr>
        <a:xfrm>
          <a:off x="0" y="0"/>
          <a:ext cx="0" cy="0"/>
          <a:chOff x="0" y="0"/>
          <a:chExt cx="0" cy="0"/>
        </a:xfrm>
      </p:grpSpPr>
      <p:sp>
        <p:nvSpPr>
          <p:cNvPr id="496" name="Google Shape;496;p51"/>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39</a:t>
            </a:fld>
            <a:endParaRPr sz="1000">
              <a:solidFill>
                <a:srgbClr val="595959"/>
              </a:solidFill>
            </a:endParaRPr>
          </a:p>
        </p:txBody>
      </p:sp>
      <p:sp>
        <p:nvSpPr>
          <p:cNvPr id="497" name="Google Shape;497;p51"/>
          <p:cNvSpPr txBox="1"/>
          <p:nvPr/>
        </p:nvSpPr>
        <p:spPr>
          <a:xfrm>
            <a:off x="542750" y="254450"/>
            <a:ext cx="50592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References</a:t>
            </a:r>
            <a:endParaRPr sz="3000" b="1"/>
          </a:p>
        </p:txBody>
      </p:sp>
      <p:sp>
        <p:nvSpPr>
          <p:cNvPr id="498" name="Google Shape;498;p51"/>
          <p:cNvSpPr txBox="1"/>
          <p:nvPr/>
        </p:nvSpPr>
        <p:spPr>
          <a:xfrm>
            <a:off x="387300" y="800375"/>
            <a:ext cx="8232600" cy="39288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Clr>
                <a:schemeClr val="dk1"/>
              </a:buClr>
              <a:buSzPts val="1350"/>
              <a:buAutoNum type="arabicPeriod"/>
            </a:pPr>
            <a:r>
              <a:rPr lang="en" sz="1350">
                <a:solidFill>
                  <a:schemeClr val="dk1"/>
                </a:solidFill>
              </a:rPr>
              <a:t>T. Taleb, M. Bagaa, and A. Ksentini, “User mobility-aware virtual network function placement for virtual 5g network infrastructure,” in 2015 IEEE International Conference on Communications (ICC), June 2015, pp. 3879–3884.</a:t>
            </a:r>
            <a:endParaRPr sz="1350">
              <a:solidFill>
                <a:schemeClr val="dk1"/>
              </a:solidFill>
            </a:endParaRPr>
          </a:p>
          <a:p>
            <a:pPr marL="457200" lvl="0" indent="0" algn="l" rtl="0">
              <a:spcBef>
                <a:spcPts val="0"/>
              </a:spcBef>
              <a:spcAft>
                <a:spcPts val="0"/>
              </a:spcAft>
              <a:buNone/>
            </a:pPr>
            <a:endParaRPr sz="450">
              <a:solidFill>
                <a:schemeClr val="dk1"/>
              </a:solidFill>
            </a:endParaRPr>
          </a:p>
          <a:p>
            <a:pPr marL="457200" lvl="0" indent="-314325" algn="l" rtl="0">
              <a:spcBef>
                <a:spcPts val="0"/>
              </a:spcBef>
              <a:spcAft>
                <a:spcPts val="0"/>
              </a:spcAft>
              <a:buClr>
                <a:schemeClr val="dk1"/>
              </a:buClr>
              <a:buSzPts val="1350"/>
              <a:buAutoNum type="arabicPeriod"/>
            </a:pPr>
            <a:r>
              <a:rPr lang="en" sz="1350">
                <a:solidFill>
                  <a:schemeClr val="dk1"/>
                </a:solidFill>
              </a:rPr>
              <a:t>J. Plachy, Z. Becvar, and E. C. Strinati, “Dynamic resource allocation exploiting mobility prediction in mobile edge computing,” in 2016 IEEE 27th Annual International Symposium on Personal, Indoor, and Mobile Radio Communications (PIMRC), Sep. 2016, pp. 1–6.</a:t>
            </a:r>
            <a:endParaRPr sz="1350">
              <a:solidFill>
                <a:schemeClr val="dk1"/>
              </a:solidFill>
            </a:endParaRPr>
          </a:p>
          <a:p>
            <a:pPr marL="457200" lvl="0" indent="0" algn="l" rtl="0">
              <a:spcBef>
                <a:spcPts val="0"/>
              </a:spcBef>
              <a:spcAft>
                <a:spcPts val="0"/>
              </a:spcAft>
              <a:buNone/>
            </a:pPr>
            <a:endParaRPr sz="450">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A. Enayet, M. A. Razzaque, M. M. Hassan, A. Alamri, and G. Fortino, “A mobility-aware optimal resource allocation architecture for big data task execution on mobile cloud in smart cities,” IEEE Communications Magazine, vol. 56, no. 2, pp. 110–117, Feb 2018</a:t>
            </a:r>
            <a:endParaRPr sz="450">
              <a:solidFill>
                <a:schemeClr val="dk1"/>
              </a:solidFill>
            </a:endParaRPr>
          </a:p>
          <a:p>
            <a:pPr marL="0" lvl="0" indent="0" algn="l" rtl="0">
              <a:spcBef>
                <a:spcPts val="0"/>
              </a:spcBef>
              <a:spcAft>
                <a:spcPts val="0"/>
              </a:spcAft>
              <a:buNone/>
            </a:pPr>
            <a:endParaRPr sz="450">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N. M. Akshatha, P. Jha, and A. Karandikar, “A centralized sdn architecture for the 5g cellular network,” in 2018 IEEE 5G World Forum (5GWF), July 2018, pp. 147–152</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Min Chen, Yixue Hao, Hamid Gharavi, and Victor C.M. Leung. Cognitive information measurements: A new perspective. Information Sciences, 505:487 - 497, 2019</a:t>
            </a: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 M. Chen, Y. Hao, L. Hu, K. Huang, and V. K. N. Lau. Green and mobility aware caching in 5g networks. IEEE Transactions on Wireless Communications, 16(12):8347{8361, Dec 2017</a:t>
            </a:r>
            <a:endParaRPr>
              <a:solidFill>
                <a:schemeClr val="dk1"/>
              </a:solidFill>
            </a:endParaRPr>
          </a:p>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sz="1350">
              <a:solidFill>
                <a:schemeClr val="dk1"/>
              </a:solidFill>
            </a:endParaRPr>
          </a:p>
          <a:p>
            <a:pPr marL="457200" lvl="0" indent="0" algn="l" rtl="0">
              <a:spcBef>
                <a:spcPts val="0"/>
              </a:spcBef>
              <a:spcAft>
                <a:spcPts val="0"/>
              </a:spcAft>
              <a:buNone/>
            </a:pPr>
            <a:endParaRPr sz="1350">
              <a:solidFill>
                <a:schemeClr val="dk1"/>
              </a:solidFill>
            </a:endParaRPr>
          </a:p>
          <a:p>
            <a:pPr marL="914400" lvl="0" indent="0" algn="l" rtl="0">
              <a:spcBef>
                <a:spcPts val="0"/>
              </a:spcBef>
              <a:spcAft>
                <a:spcPts val="0"/>
              </a:spcAft>
              <a:buNone/>
            </a:pPr>
            <a:endParaRPr sz="2400"/>
          </a:p>
          <a:p>
            <a:pPr marL="914400" lvl="0" indent="0" algn="l" rtl="0">
              <a:spcBef>
                <a:spcPts val="0"/>
              </a:spcBef>
              <a:spcAft>
                <a:spcPts val="0"/>
              </a:spcAft>
              <a:buNone/>
            </a:pPr>
            <a:endParaRPr sz="2400"/>
          </a:p>
          <a:p>
            <a:pPr marL="914400" lvl="0" indent="0" algn="l" rtl="0">
              <a:spcBef>
                <a:spcPts val="0"/>
              </a:spcBef>
              <a:spcAft>
                <a:spcPts val="0"/>
              </a:spcAft>
              <a:buNone/>
            </a:pPr>
            <a:r>
              <a:rPr lang="en" sz="2400"/>
              <a:t> </a:t>
            </a:r>
            <a:endParaRPr sz="2400"/>
          </a:p>
          <a:p>
            <a:pPr marL="91440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499" name="Google Shape;499;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10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
        <p:cNvGrpSpPr/>
        <p:nvPr/>
      </p:nvGrpSpPr>
      <p:grpSpPr>
        <a:xfrm>
          <a:off x="0" y="0"/>
          <a:ext cx="0" cy="0"/>
          <a:chOff x="0" y="0"/>
          <a:chExt cx="0" cy="0"/>
        </a:xfrm>
      </p:grpSpPr>
      <p:sp>
        <p:nvSpPr>
          <p:cNvPr id="87" name="Google Shape;87;p16"/>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4</a:t>
            </a:fld>
            <a:endParaRPr sz="1000">
              <a:solidFill>
                <a:srgbClr val="595959"/>
              </a:solidFill>
            </a:endParaRPr>
          </a:p>
        </p:txBody>
      </p:sp>
      <p:sp>
        <p:nvSpPr>
          <p:cNvPr id="88" name="Google Shape;88;p16"/>
          <p:cNvSpPr txBox="1"/>
          <p:nvPr/>
        </p:nvSpPr>
        <p:spPr>
          <a:xfrm>
            <a:off x="442100" y="244525"/>
            <a:ext cx="70848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Revolutionary Applications of 5G</a:t>
            </a:r>
            <a:endParaRPr sz="3000" b="1"/>
          </a:p>
        </p:txBody>
      </p:sp>
      <p:sp>
        <p:nvSpPr>
          <p:cNvPr id="89" name="Google Shape;89;p16"/>
          <p:cNvSpPr txBox="1"/>
          <p:nvPr/>
        </p:nvSpPr>
        <p:spPr>
          <a:xfrm>
            <a:off x="387300" y="1181000"/>
            <a:ext cx="8232600" cy="33108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2400">
              <a:latin typeface="Times New Roman"/>
              <a:ea typeface="Times New Roman"/>
              <a:cs typeface="Times New Roman"/>
              <a:sym typeface="Times New Roman"/>
            </a:endParaRPr>
          </a:p>
        </p:txBody>
      </p:sp>
      <p:sp>
        <p:nvSpPr>
          <p:cNvPr id="90" name="Google Shape;9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1" name="Google Shape;91;p16"/>
          <p:cNvSpPr txBox="1"/>
          <p:nvPr/>
        </p:nvSpPr>
        <p:spPr>
          <a:xfrm>
            <a:off x="5228875" y="3939325"/>
            <a:ext cx="45810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p:nvPr/>
        </p:nvSpPr>
        <p:spPr>
          <a:xfrm>
            <a:off x="387300" y="1229000"/>
            <a:ext cx="4540200" cy="32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400"/>
          </a:p>
          <a:p>
            <a:pPr marL="0" lvl="0" indent="0" algn="l" rtl="0">
              <a:spcBef>
                <a:spcPts val="0"/>
              </a:spcBef>
              <a:spcAft>
                <a:spcPts val="0"/>
              </a:spcAft>
              <a:buNone/>
            </a:pPr>
            <a:endParaRPr/>
          </a:p>
        </p:txBody>
      </p:sp>
      <p:pic>
        <p:nvPicPr>
          <p:cNvPr id="93" name="Google Shape;93;p16"/>
          <p:cNvPicPr preferRelativeResize="0"/>
          <p:nvPr/>
        </p:nvPicPr>
        <p:blipFill>
          <a:blip r:embed="rId4">
            <a:alphaModFix/>
          </a:blip>
          <a:stretch>
            <a:fillRect/>
          </a:stretch>
        </p:blipFill>
        <p:spPr>
          <a:xfrm>
            <a:off x="943500" y="859200"/>
            <a:ext cx="3557074" cy="2047100"/>
          </a:xfrm>
          <a:prstGeom prst="rect">
            <a:avLst/>
          </a:prstGeom>
          <a:noFill/>
          <a:ln>
            <a:noFill/>
          </a:ln>
        </p:spPr>
      </p:pic>
      <p:pic>
        <p:nvPicPr>
          <p:cNvPr id="94" name="Google Shape;94;p16"/>
          <p:cNvPicPr preferRelativeResize="0"/>
          <p:nvPr/>
        </p:nvPicPr>
        <p:blipFill>
          <a:blip r:embed="rId5">
            <a:alphaModFix/>
          </a:blip>
          <a:stretch>
            <a:fillRect/>
          </a:stretch>
        </p:blipFill>
        <p:spPr>
          <a:xfrm>
            <a:off x="4572000" y="859200"/>
            <a:ext cx="3408625" cy="2047100"/>
          </a:xfrm>
          <a:prstGeom prst="rect">
            <a:avLst/>
          </a:prstGeom>
          <a:noFill/>
          <a:ln>
            <a:noFill/>
          </a:ln>
        </p:spPr>
      </p:pic>
      <p:pic>
        <p:nvPicPr>
          <p:cNvPr id="95" name="Google Shape;95;p16"/>
          <p:cNvPicPr preferRelativeResize="0"/>
          <p:nvPr/>
        </p:nvPicPr>
        <p:blipFill>
          <a:blip r:embed="rId6">
            <a:alphaModFix/>
          </a:blip>
          <a:stretch>
            <a:fillRect/>
          </a:stretch>
        </p:blipFill>
        <p:spPr>
          <a:xfrm>
            <a:off x="935850" y="2893200"/>
            <a:ext cx="3557075" cy="2047100"/>
          </a:xfrm>
          <a:prstGeom prst="rect">
            <a:avLst/>
          </a:prstGeom>
          <a:noFill/>
          <a:ln>
            <a:noFill/>
          </a:ln>
        </p:spPr>
      </p:pic>
      <p:sp>
        <p:nvSpPr>
          <p:cNvPr id="96" name="Google Shape;96;p16"/>
          <p:cNvSpPr/>
          <p:nvPr/>
        </p:nvSpPr>
        <p:spPr>
          <a:xfrm>
            <a:off x="2498975" y="2578450"/>
            <a:ext cx="1955100" cy="311100"/>
          </a:xfrm>
          <a:prstGeom prst="roundRect">
            <a:avLst>
              <a:gd name="adj" fmla="val 16667"/>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p:nvPr/>
        </p:nvSpPr>
        <p:spPr>
          <a:xfrm>
            <a:off x="2498975" y="2505050"/>
            <a:ext cx="21219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Entertainment &amp; Media</a:t>
            </a:r>
            <a:endParaRPr>
              <a:solidFill>
                <a:schemeClr val="lt1"/>
              </a:solidFill>
            </a:endParaRPr>
          </a:p>
        </p:txBody>
      </p:sp>
      <p:sp>
        <p:nvSpPr>
          <p:cNvPr id="98" name="Google Shape;98;p16"/>
          <p:cNvSpPr/>
          <p:nvPr/>
        </p:nvSpPr>
        <p:spPr>
          <a:xfrm>
            <a:off x="4620875" y="2560550"/>
            <a:ext cx="1365000" cy="311100"/>
          </a:xfrm>
          <a:prstGeom prst="roundRect">
            <a:avLst>
              <a:gd name="adj" fmla="val 16667"/>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p:nvPr/>
        </p:nvSpPr>
        <p:spPr>
          <a:xfrm>
            <a:off x="4376975" y="2480263"/>
            <a:ext cx="1711800" cy="25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Smart City</a:t>
            </a:r>
            <a:endParaRPr>
              <a:solidFill>
                <a:schemeClr val="lt1"/>
              </a:solidFill>
            </a:endParaRPr>
          </a:p>
        </p:txBody>
      </p:sp>
      <p:sp>
        <p:nvSpPr>
          <p:cNvPr id="100" name="Google Shape;100;p16"/>
          <p:cNvSpPr/>
          <p:nvPr/>
        </p:nvSpPr>
        <p:spPr>
          <a:xfrm>
            <a:off x="2742875" y="2918075"/>
            <a:ext cx="1634100" cy="311100"/>
          </a:xfrm>
          <a:prstGeom prst="roundRect">
            <a:avLst>
              <a:gd name="adj" fmla="val 16667"/>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txBox="1"/>
          <p:nvPr/>
        </p:nvSpPr>
        <p:spPr>
          <a:xfrm>
            <a:off x="2742875" y="2893200"/>
            <a:ext cx="17118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Modern Agriculture</a:t>
            </a:r>
            <a:endParaRPr>
              <a:solidFill>
                <a:schemeClr val="lt1"/>
              </a:solidFill>
            </a:endParaRPr>
          </a:p>
        </p:txBody>
      </p:sp>
      <p:pic>
        <p:nvPicPr>
          <p:cNvPr id="102" name="Google Shape;102;p16"/>
          <p:cNvPicPr preferRelativeResize="0"/>
          <p:nvPr/>
        </p:nvPicPr>
        <p:blipFill>
          <a:blip r:embed="rId7">
            <a:alphaModFix/>
          </a:blip>
          <a:stretch>
            <a:fillRect/>
          </a:stretch>
        </p:blipFill>
        <p:spPr>
          <a:xfrm>
            <a:off x="4572000" y="2908463"/>
            <a:ext cx="3408624" cy="2095387"/>
          </a:xfrm>
          <a:prstGeom prst="rect">
            <a:avLst/>
          </a:prstGeom>
          <a:noFill/>
          <a:ln>
            <a:noFill/>
          </a:ln>
        </p:spPr>
      </p:pic>
      <p:sp>
        <p:nvSpPr>
          <p:cNvPr id="103" name="Google Shape;103;p16"/>
          <p:cNvSpPr/>
          <p:nvPr/>
        </p:nvSpPr>
        <p:spPr>
          <a:xfrm>
            <a:off x="4572000" y="2938788"/>
            <a:ext cx="1955100" cy="311100"/>
          </a:xfrm>
          <a:prstGeom prst="roundRect">
            <a:avLst>
              <a:gd name="adj" fmla="val 16667"/>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txBox="1"/>
          <p:nvPr/>
        </p:nvSpPr>
        <p:spPr>
          <a:xfrm>
            <a:off x="4572000" y="2876288"/>
            <a:ext cx="21219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Broadband experience</a:t>
            </a:r>
            <a:endParaRPr>
              <a:solidFill>
                <a:schemeClr val="lt1"/>
              </a:solidFill>
            </a:endParaRPr>
          </a:p>
        </p:txBody>
      </p:sp>
      <p:sp>
        <p:nvSpPr>
          <p:cNvPr id="105" name="Google Shape;105;p16"/>
          <p:cNvSpPr txBox="1"/>
          <p:nvPr/>
        </p:nvSpPr>
        <p:spPr>
          <a:xfrm>
            <a:off x="5935450" y="3370013"/>
            <a:ext cx="21219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endParaRPr>
          </a:p>
        </p:txBody>
      </p:sp>
      <p:sp>
        <p:nvSpPr>
          <p:cNvPr id="106" name="Google Shape;106;p16"/>
          <p:cNvSpPr txBox="1"/>
          <p:nvPr/>
        </p:nvSpPr>
        <p:spPr>
          <a:xfrm>
            <a:off x="3566925" y="1728575"/>
            <a:ext cx="1762500" cy="393600"/>
          </a:xfrm>
          <a:prstGeom prst="rect">
            <a:avLst/>
          </a:prstGeom>
          <a:solidFill>
            <a:srgbClr val="1C4587"/>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  And many more!</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3"/>
        <p:cNvGrpSpPr/>
        <p:nvPr/>
      </p:nvGrpSpPr>
      <p:grpSpPr>
        <a:xfrm>
          <a:off x="0" y="0"/>
          <a:ext cx="0" cy="0"/>
          <a:chOff x="0" y="0"/>
          <a:chExt cx="0" cy="0"/>
        </a:xfrm>
      </p:grpSpPr>
      <p:sp>
        <p:nvSpPr>
          <p:cNvPr id="504" name="Google Shape;504;p52"/>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40</a:t>
            </a:fld>
            <a:endParaRPr sz="1000">
              <a:solidFill>
                <a:srgbClr val="595959"/>
              </a:solidFill>
            </a:endParaRPr>
          </a:p>
        </p:txBody>
      </p:sp>
      <p:sp>
        <p:nvSpPr>
          <p:cNvPr id="505" name="Google Shape;505;p52"/>
          <p:cNvSpPr txBox="1"/>
          <p:nvPr/>
        </p:nvSpPr>
        <p:spPr>
          <a:xfrm>
            <a:off x="542750" y="254450"/>
            <a:ext cx="50592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List of Publications</a:t>
            </a:r>
            <a:endParaRPr sz="3000" b="1"/>
          </a:p>
        </p:txBody>
      </p:sp>
      <p:sp>
        <p:nvSpPr>
          <p:cNvPr id="506" name="Google Shape;506;p52"/>
          <p:cNvSpPr txBox="1"/>
          <p:nvPr/>
        </p:nvSpPr>
        <p:spPr>
          <a:xfrm>
            <a:off x="387300" y="800375"/>
            <a:ext cx="8232600" cy="3928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a:solidFill>
                  <a:schemeClr val="dk1"/>
                </a:solidFill>
              </a:rPr>
              <a:t>Palash Roy, Anika Tahsin, Sujan Sarker, Tamal Adhikary, Md. Abdur Razzaque, Mohammad Mehedi Hassan, “User mobility and Quality-of-Experience aware placement of Virtual Network Functions in 5G", </a:t>
            </a:r>
            <a:r>
              <a:rPr lang="en" b="1">
                <a:solidFill>
                  <a:schemeClr val="dk1"/>
                </a:solidFill>
              </a:rPr>
              <a:t>Elsevier Computer Communications Journal 2019</a:t>
            </a:r>
            <a:r>
              <a:rPr lang="en">
                <a:solidFill>
                  <a:schemeClr val="dk1"/>
                </a:solidFill>
              </a:rPr>
              <a:t>, vol. 150, pages. 367 - 377, January 2020. doi: https://doi.org/10.1016/j.comcom.2019.12.005.</a:t>
            </a:r>
            <a:endParaRPr>
              <a:solidFill>
                <a:schemeClr val="dk1"/>
              </a:solidFill>
            </a:endParaRPr>
          </a:p>
          <a:p>
            <a:pPr marL="457200" lvl="0" indent="0" algn="l" rtl="0">
              <a:spcBef>
                <a:spcPts val="0"/>
              </a:spcBef>
              <a:spcAft>
                <a:spcPts val="0"/>
              </a:spcAft>
              <a:buNone/>
            </a:pPr>
            <a:endParaRPr sz="1350">
              <a:solidFill>
                <a:schemeClr val="dk1"/>
              </a:solidFill>
            </a:endParaRPr>
          </a:p>
          <a:p>
            <a:pPr marL="457200" lvl="0" indent="0" algn="l" rtl="0">
              <a:spcBef>
                <a:spcPts val="0"/>
              </a:spcBef>
              <a:spcAft>
                <a:spcPts val="0"/>
              </a:spcAft>
              <a:buNone/>
            </a:pPr>
            <a:endParaRPr sz="450">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sz="1350">
              <a:solidFill>
                <a:schemeClr val="dk1"/>
              </a:solidFill>
            </a:endParaRPr>
          </a:p>
          <a:p>
            <a:pPr marL="457200" lvl="0" indent="0" algn="l" rtl="0">
              <a:spcBef>
                <a:spcPts val="0"/>
              </a:spcBef>
              <a:spcAft>
                <a:spcPts val="0"/>
              </a:spcAft>
              <a:buNone/>
            </a:pPr>
            <a:endParaRPr sz="1350">
              <a:solidFill>
                <a:schemeClr val="dk1"/>
              </a:solidFill>
            </a:endParaRPr>
          </a:p>
          <a:p>
            <a:pPr marL="914400" lvl="0" indent="0" algn="l" rtl="0">
              <a:spcBef>
                <a:spcPts val="0"/>
              </a:spcBef>
              <a:spcAft>
                <a:spcPts val="0"/>
              </a:spcAft>
              <a:buNone/>
            </a:pPr>
            <a:endParaRPr sz="2400"/>
          </a:p>
          <a:p>
            <a:pPr marL="914400" lvl="0" indent="0" algn="l" rtl="0">
              <a:spcBef>
                <a:spcPts val="0"/>
              </a:spcBef>
              <a:spcAft>
                <a:spcPts val="0"/>
              </a:spcAft>
              <a:buNone/>
            </a:pPr>
            <a:endParaRPr sz="2400"/>
          </a:p>
          <a:p>
            <a:pPr marL="914400" lvl="0" indent="0" algn="l" rtl="0">
              <a:spcBef>
                <a:spcPts val="0"/>
              </a:spcBef>
              <a:spcAft>
                <a:spcPts val="0"/>
              </a:spcAft>
              <a:buNone/>
            </a:pPr>
            <a:r>
              <a:rPr lang="en" sz="2400"/>
              <a:t> </a:t>
            </a:r>
            <a:endParaRPr sz="2400"/>
          </a:p>
          <a:p>
            <a:pPr marL="91440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507" name="Google Shape;507;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animEffect transition="in" filter="fade">
                                      <p:cBhvr>
                                        <p:cTn id="7" dur="1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1"/>
        <p:cNvGrpSpPr/>
        <p:nvPr/>
      </p:nvGrpSpPr>
      <p:grpSpPr>
        <a:xfrm>
          <a:off x="0" y="0"/>
          <a:ext cx="0" cy="0"/>
          <a:chOff x="0" y="0"/>
          <a:chExt cx="0" cy="0"/>
        </a:xfrm>
      </p:grpSpPr>
      <p:sp>
        <p:nvSpPr>
          <p:cNvPr id="512" name="Google Shape;512;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513" name="Google Shape;513;p53"/>
          <p:cNvSpPr txBox="1"/>
          <p:nvPr/>
        </p:nvSpPr>
        <p:spPr>
          <a:xfrm>
            <a:off x="444525" y="3505400"/>
            <a:ext cx="4875900" cy="10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t>Any Question ? </a:t>
            </a:r>
            <a:endParaRPr sz="4800" b="1"/>
          </a:p>
        </p:txBody>
      </p:sp>
      <p:pic>
        <p:nvPicPr>
          <p:cNvPr id="514" name="Google Shape;514;p53"/>
          <p:cNvPicPr preferRelativeResize="0"/>
          <p:nvPr/>
        </p:nvPicPr>
        <p:blipFill>
          <a:blip r:embed="rId4">
            <a:alphaModFix/>
          </a:blip>
          <a:stretch>
            <a:fillRect/>
          </a:stretch>
        </p:blipFill>
        <p:spPr>
          <a:xfrm>
            <a:off x="5261475" y="904875"/>
            <a:ext cx="3333750" cy="3333750"/>
          </a:xfrm>
          <a:prstGeom prst="rect">
            <a:avLst/>
          </a:prstGeom>
          <a:noFill/>
          <a:ln>
            <a:noFill/>
          </a:ln>
        </p:spPr>
      </p:pic>
      <p:pic>
        <p:nvPicPr>
          <p:cNvPr id="515" name="Google Shape;515;p53"/>
          <p:cNvPicPr preferRelativeResize="0"/>
          <p:nvPr/>
        </p:nvPicPr>
        <p:blipFill>
          <a:blip r:embed="rId5">
            <a:alphaModFix/>
          </a:blip>
          <a:stretch>
            <a:fillRect/>
          </a:stretch>
        </p:blipFill>
        <p:spPr>
          <a:xfrm>
            <a:off x="1565175" y="1154575"/>
            <a:ext cx="2350825" cy="2350825"/>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9"/>
        <p:cNvGrpSpPr/>
        <p:nvPr/>
      </p:nvGrpSpPr>
      <p:grpSpPr>
        <a:xfrm>
          <a:off x="0" y="0"/>
          <a:ext cx="0" cy="0"/>
          <a:chOff x="0" y="0"/>
          <a:chExt cx="0" cy="0"/>
        </a:xfrm>
      </p:grpSpPr>
      <p:sp>
        <p:nvSpPr>
          <p:cNvPr id="520" name="Google Shape;52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521" name="Google Shape;521;p54"/>
          <p:cNvSpPr txBox="1"/>
          <p:nvPr/>
        </p:nvSpPr>
        <p:spPr>
          <a:xfrm>
            <a:off x="2891525" y="1855000"/>
            <a:ext cx="73347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800" b="1"/>
          </a:p>
        </p:txBody>
      </p:sp>
      <p:sp>
        <p:nvSpPr>
          <p:cNvPr id="522" name="Google Shape;522;p54"/>
          <p:cNvSpPr txBox="1"/>
          <p:nvPr/>
        </p:nvSpPr>
        <p:spPr>
          <a:xfrm>
            <a:off x="1812750" y="1855000"/>
            <a:ext cx="6274200" cy="163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t>Thank You </a:t>
            </a:r>
            <a:endParaRPr sz="4800" b="1"/>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6"/>
        <p:cNvGrpSpPr/>
        <p:nvPr/>
      </p:nvGrpSpPr>
      <p:grpSpPr>
        <a:xfrm>
          <a:off x="0" y="0"/>
          <a:ext cx="0" cy="0"/>
          <a:chOff x="0" y="0"/>
          <a:chExt cx="0" cy="0"/>
        </a:xfrm>
      </p:grpSpPr>
      <p:sp>
        <p:nvSpPr>
          <p:cNvPr id="527" name="Google Shape;527;p55"/>
          <p:cNvSpPr txBox="1">
            <a:spLocks noGrp="1"/>
          </p:cNvSpPr>
          <p:nvPr>
            <p:ph type="ctrTitle"/>
          </p:nvPr>
        </p:nvSpPr>
        <p:spPr>
          <a:xfrm>
            <a:off x="433500" y="280550"/>
            <a:ext cx="8896200" cy="6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800" b="1"/>
              <a:t>Proof of NP-Hardness</a:t>
            </a:r>
            <a:endParaRPr sz="2800" b="1"/>
          </a:p>
        </p:txBody>
      </p:sp>
      <p:sp>
        <p:nvSpPr>
          <p:cNvPr id="528" name="Google Shape;528;p55"/>
          <p:cNvSpPr txBox="1"/>
          <p:nvPr/>
        </p:nvSpPr>
        <p:spPr>
          <a:xfrm>
            <a:off x="642725" y="875025"/>
            <a:ext cx="8332800" cy="755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Generalized Assignment Problem (GAP):</a:t>
            </a:r>
            <a:endParaRPr sz="1800" b="1"/>
          </a:p>
        </p:txBody>
      </p:sp>
      <p:sp>
        <p:nvSpPr>
          <p:cNvPr id="529" name="Google Shape;529;p55"/>
          <p:cNvSpPr txBox="1"/>
          <p:nvPr/>
        </p:nvSpPr>
        <p:spPr>
          <a:xfrm>
            <a:off x="731350" y="4387950"/>
            <a:ext cx="51306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530" name="Google Shape;530;p55"/>
          <p:cNvSpPr txBox="1"/>
          <p:nvPr/>
        </p:nvSpPr>
        <p:spPr>
          <a:xfrm>
            <a:off x="5979900" y="1522700"/>
            <a:ext cx="3349800" cy="28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r>
              <a:rPr lang="en"/>
              <a:t>T  =  Set of tasks</a:t>
            </a:r>
            <a:endParaRPr/>
          </a:p>
          <a:p>
            <a:pPr marL="0" lvl="0" indent="0" algn="l" rtl="0">
              <a:spcBef>
                <a:spcPts val="0"/>
              </a:spcBef>
              <a:spcAft>
                <a:spcPts val="0"/>
              </a:spcAft>
              <a:buNone/>
            </a:pPr>
            <a:r>
              <a:rPr lang="en"/>
              <a:t>M =  Set of agents</a:t>
            </a:r>
            <a:endParaRPr/>
          </a:p>
          <a:p>
            <a:pPr marL="0" lvl="0" indent="0" algn="l" rtl="0">
              <a:spcBef>
                <a:spcPts val="0"/>
              </a:spcBef>
              <a:spcAft>
                <a:spcPts val="0"/>
              </a:spcAft>
              <a:buNone/>
            </a:pPr>
            <a:endParaRPr/>
          </a:p>
          <a:p>
            <a:pPr marL="0" lvl="0" indent="0" algn="l" rtl="0">
              <a:spcBef>
                <a:spcPts val="0"/>
              </a:spcBef>
              <a:spcAft>
                <a:spcPts val="0"/>
              </a:spcAft>
              <a:buNone/>
            </a:pPr>
            <a:r>
              <a:rPr lang="en"/>
              <a:t>     = Cost of assigning task j to                                                                   </a:t>
            </a:r>
            <a:endParaRPr/>
          </a:p>
          <a:p>
            <a:pPr marL="0" lvl="0" indent="0" algn="l" rtl="0">
              <a:spcBef>
                <a:spcPts val="0"/>
              </a:spcBef>
              <a:spcAft>
                <a:spcPts val="0"/>
              </a:spcAft>
              <a:buNone/>
            </a:pPr>
            <a:r>
              <a:rPr lang="en"/>
              <a:t>        agent i</a:t>
            </a:r>
            <a:endParaRPr/>
          </a:p>
          <a:p>
            <a:pPr marL="0" lvl="0" indent="0" algn="l" rtl="0">
              <a:spcBef>
                <a:spcPts val="0"/>
              </a:spcBef>
              <a:spcAft>
                <a:spcPts val="0"/>
              </a:spcAft>
              <a:buNone/>
            </a:pPr>
            <a:endParaRPr/>
          </a:p>
          <a:p>
            <a:pPr marL="0" lvl="0" indent="0" algn="l" rtl="0">
              <a:spcBef>
                <a:spcPts val="0"/>
              </a:spcBef>
              <a:spcAft>
                <a:spcPts val="0"/>
              </a:spcAft>
              <a:buNone/>
            </a:pPr>
            <a:r>
              <a:rPr lang="en"/>
              <a:t>     = Capacity of agent i used to</a:t>
            </a:r>
            <a:endParaRPr/>
          </a:p>
          <a:p>
            <a:pPr marL="0" lvl="0" indent="0" algn="l" rtl="0">
              <a:spcBef>
                <a:spcPts val="0"/>
              </a:spcBef>
              <a:spcAft>
                <a:spcPts val="0"/>
              </a:spcAft>
              <a:buNone/>
            </a:pPr>
            <a:r>
              <a:rPr lang="en"/>
              <a:t>        assign task j   </a:t>
            </a:r>
            <a:endParaRPr/>
          </a:p>
          <a:p>
            <a:pPr marL="0" lvl="0" indent="0" algn="l" rtl="0">
              <a:spcBef>
                <a:spcPts val="0"/>
              </a:spcBef>
              <a:spcAft>
                <a:spcPts val="0"/>
              </a:spcAft>
              <a:buNone/>
            </a:pPr>
            <a:endParaRPr/>
          </a:p>
          <a:p>
            <a:pPr marL="0" lvl="0" indent="0" algn="l" rtl="0">
              <a:spcBef>
                <a:spcPts val="0"/>
              </a:spcBef>
              <a:spcAft>
                <a:spcPts val="0"/>
              </a:spcAft>
              <a:buNone/>
            </a:pPr>
            <a:r>
              <a:rPr lang="en"/>
              <a:t>     = Whether task j is assigned</a:t>
            </a:r>
            <a:endParaRPr/>
          </a:p>
          <a:p>
            <a:pPr marL="0" lvl="0" indent="0" algn="l" rtl="0">
              <a:spcBef>
                <a:spcPts val="0"/>
              </a:spcBef>
              <a:spcAft>
                <a:spcPts val="0"/>
              </a:spcAft>
              <a:buNone/>
            </a:pPr>
            <a:r>
              <a:rPr lang="en"/>
              <a:t>        to agent i  </a:t>
            </a:r>
            <a:endParaRPr/>
          </a:p>
          <a:p>
            <a:pPr marL="0" lvl="0" indent="0" algn="l" rtl="0">
              <a:spcBef>
                <a:spcPts val="0"/>
              </a:spcBef>
              <a:spcAft>
                <a:spcPts val="0"/>
              </a:spcAft>
              <a:buNone/>
            </a:pPr>
            <a:endParaRPr/>
          </a:p>
          <a:p>
            <a:pPr marL="0" lvl="0" indent="0" algn="l" rtl="0">
              <a:spcBef>
                <a:spcPts val="0"/>
              </a:spcBef>
              <a:spcAft>
                <a:spcPts val="0"/>
              </a:spcAft>
              <a:buNone/>
            </a:pPr>
            <a:endParaRPr baseline="-250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31" name="Google Shape;531;p55"/>
          <p:cNvSpPr txBox="1"/>
          <p:nvPr/>
        </p:nvSpPr>
        <p:spPr>
          <a:xfrm>
            <a:off x="6042725" y="4472075"/>
            <a:ext cx="6906000" cy="8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p55"/>
          <p:cNvSpPr txBox="1"/>
          <p:nvPr/>
        </p:nvSpPr>
        <p:spPr>
          <a:xfrm>
            <a:off x="8428625" y="4520050"/>
            <a:ext cx="611400" cy="6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13</a:t>
            </a:r>
            <a:endParaRPr sz="1000"/>
          </a:p>
        </p:txBody>
      </p:sp>
      <p:sp>
        <p:nvSpPr>
          <p:cNvPr id="533" name="Google Shape;533;p55"/>
          <p:cNvSpPr txBox="1"/>
          <p:nvPr/>
        </p:nvSpPr>
        <p:spPr>
          <a:xfrm>
            <a:off x="884050" y="1307050"/>
            <a:ext cx="24513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t>Minimize:</a:t>
            </a:r>
            <a:endParaRPr b="1" i="1"/>
          </a:p>
        </p:txBody>
      </p:sp>
      <p:sp>
        <p:nvSpPr>
          <p:cNvPr id="534" name="Google Shape;534;p55"/>
          <p:cNvSpPr txBox="1"/>
          <p:nvPr/>
        </p:nvSpPr>
        <p:spPr>
          <a:xfrm>
            <a:off x="884050" y="2548325"/>
            <a:ext cx="19791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t>Subject to,</a:t>
            </a:r>
            <a:endParaRPr b="1" i="1"/>
          </a:p>
        </p:txBody>
      </p:sp>
      <p:pic>
        <p:nvPicPr>
          <p:cNvPr id="535" name="Google Shape;535;p55"/>
          <p:cNvPicPr preferRelativeResize="0"/>
          <p:nvPr/>
        </p:nvPicPr>
        <p:blipFill>
          <a:blip r:embed="rId4">
            <a:alphaModFix/>
          </a:blip>
          <a:stretch>
            <a:fillRect/>
          </a:stretch>
        </p:blipFill>
        <p:spPr>
          <a:xfrm>
            <a:off x="6042725" y="2625363"/>
            <a:ext cx="271016" cy="227813"/>
          </a:xfrm>
          <a:prstGeom prst="rect">
            <a:avLst/>
          </a:prstGeom>
          <a:noFill/>
          <a:ln>
            <a:noFill/>
          </a:ln>
        </p:spPr>
      </p:pic>
      <p:pic>
        <p:nvPicPr>
          <p:cNvPr id="536" name="Google Shape;536;p55"/>
          <p:cNvPicPr preferRelativeResize="0"/>
          <p:nvPr/>
        </p:nvPicPr>
        <p:blipFill>
          <a:blip r:embed="rId5">
            <a:alphaModFix/>
          </a:blip>
          <a:stretch>
            <a:fillRect/>
          </a:stretch>
        </p:blipFill>
        <p:spPr>
          <a:xfrm>
            <a:off x="6037762" y="3231125"/>
            <a:ext cx="280953" cy="227800"/>
          </a:xfrm>
          <a:prstGeom prst="rect">
            <a:avLst/>
          </a:prstGeom>
          <a:noFill/>
          <a:ln>
            <a:noFill/>
          </a:ln>
        </p:spPr>
      </p:pic>
      <p:pic>
        <p:nvPicPr>
          <p:cNvPr id="537" name="Google Shape;537;p55"/>
          <p:cNvPicPr preferRelativeResize="0"/>
          <p:nvPr/>
        </p:nvPicPr>
        <p:blipFill>
          <a:blip r:embed="rId6">
            <a:alphaModFix/>
          </a:blip>
          <a:stretch>
            <a:fillRect/>
          </a:stretch>
        </p:blipFill>
        <p:spPr>
          <a:xfrm>
            <a:off x="6037749" y="3848113"/>
            <a:ext cx="280975" cy="234787"/>
          </a:xfrm>
          <a:prstGeom prst="rect">
            <a:avLst/>
          </a:prstGeom>
          <a:noFill/>
          <a:ln>
            <a:noFill/>
          </a:ln>
        </p:spPr>
      </p:pic>
      <p:pic>
        <p:nvPicPr>
          <p:cNvPr id="538" name="Google Shape;538;p55"/>
          <p:cNvPicPr preferRelativeResize="0"/>
          <p:nvPr/>
        </p:nvPicPr>
        <p:blipFill>
          <a:blip r:embed="rId7">
            <a:alphaModFix/>
          </a:blip>
          <a:stretch>
            <a:fillRect/>
          </a:stretch>
        </p:blipFill>
        <p:spPr>
          <a:xfrm>
            <a:off x="1859500" y="1688938"/>
            <a:ext cx="1571122" cy="623400"/>
          </a:xfrm>
          <a:prstGeom prst="rect">
            <a:avLst/>
          </a:prstGeom>
          <a:noFill/>
          <a:ln>
            <a:noFill/>
          </a:ln>
        </p:spPr>
      </p:pic>
      <p:pic>
        <p:nvPicPr>
          <p:cNvPr id="539" name="Google Shape;539;p55"/>
          <p:cNvPicPr preferRelativeResize="0"/>
          <p:nvPr/>
        </p:nvPicPr>
        <p:blipFill>
          <a:blip r:embed="rId8">
            <a:alphaModFix/>
          </a:blip>
          <a:stretch>
            <a:fillRect/>
          </a:stretch>
        </p:blipFill>
        <p:spPr>
          <a:xfrm>
            <a:off x="1679150" y="3061325"/>
            <a:ext cx="2892850" cy="161174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3"/>
        <p:cNvGrpSpPr/>
        <p:nvPr/>
      </p:nvGrpSpPr>
      <p:grpSpPr>
        <a:xfrm>
          <a:off x="0" y="0"/>
          <a:ext cx="0" cy="0"/>
          <a:chOff x="0" y="0"/>
          <a:chExt cx="0" cy="0"/>
        </a:xfrm>
      </p:grpSpPr>
      <p:sp>
        <p:nvSpPr>
          <p:cNvPr id="544" name="Google Shape;544;p56"/>
          <p:cNvSpPr txBox="1">
            <a:spLocks noGrp="1"/>
          </p:cNvSpPr>
          <p:nvPr>
            <p:ph type="ctrTitle"/>
          </p:nvPr>
        </p:nvSpPr>
        <p:spPr>
          <a:xfrm>
            <a:off x="383675" y="274175"/>
            <a:ext cx="8896200" cy="6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800" b="1"/>
              <a:t>Proof of NP-Hardness</a:t>
            </a:r>
            <a:endParaRPr sz="2800" b="1"/>
          </a:p>
        </p:txBody>
      </p:sp>
      <p:sp>
        <p:nvSpPr>
          <p:cNvPr id="545" name="Google Shape;545;p56"/>
          <p:cNvSpPr txBox="1"/>
          <p:nvPr/>
        </p:nvSpPr>
        <p:spPr>
          <a:xfrm>
            <a:off x="405600" y="837875"/>
            <a:ext cx="8332800" cy="755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Optimal VNF Placement Problem Reduced to GAP:</a:t>
            </a:r>
            <a:endParaRPr sz="1800" b="1"/>
          </a:p>
        </p:txBody>
      </p:sp>
      <p:sp>
        <p:nvSpPr>
          <p:cNvPr id="546" name="Google Shape;546;p56"/>
          <p:cNvSpPr txBox="1"/>
          <p:nvPr/>
        </p:nvSpPr>
        <p:spPr>
          <a:xfrm>
            <a:off x="731350" y="4387950"/>
            <a:ext cx="51306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547" name="Google Shape;547;p56"/>
          <p:cNvSpPr txBox="1"/>
          <p:nvPr/>
        </p:nvSpPr>
        <p:spPr>
          <a:xfrm>
            <a:off x="5979900" y="1522700"/>
            <a:ext cx="3349800" cy="28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 = The set of data centers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V</a:t>
            </a:r>
            <a:r>
              <a:rPr lang="en" baseline="-25000">
                <a:solidFill>
                  <a:schemeClr val="dk1"/>
                </a:solidFill>
              </a:rPr>
              <a:t>j</a:t>
            </a:r>
            <a:r>
              <a:rPr lang="en">
                <a:solidFill>
                  <a:schemeClr val="dk1"/>
                </a:solidFill>
              </a:rPr>
              <a:t> = The set of VNFs of eNB j</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 Whether VNF f is placed to </a:t>
            </a:r>
            <a:endParaRPr>
              <a:solidFill>
                <a:schemeClr val="dk1"/>
              </a:solidFill>
            </a:endParaRPr>
          </a:p>
          <a:p>
            <a:pPr marL="0" lvl="0" indent="0" algn="l" rtl="0">
              <a:spcBef>
                <a:spcPts val="0"/>
              </a:spcBef>
              <a:spcAft>
                <a:spcPts val="0"/>
              </a:spcAft>
              <a:buNone/>
            </a:pPr>
            <a:r>
              <a:rPr lang="en">
                <a:solidFill>
                  <a:schemeClr val="dk1"/>
                </a:solidFill>
              </a:rPr>
              <a:t>        DC k or not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baseline="-250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48" name="Google Shape;548;p56"/>
          <p:cNvSpPr txBox="1"/>
          <p:nvPr/>
        </p:nvSpPr>
        <p:spPr>
          <a:xfrm>
            <a:off x="6042725" y="4472075"/>
            <a:ext cx="6906000" cy="8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9" name="Google Shape;549;p56"/>
          <p:cNvSpPr txBox="1"/>
          <p:nvPr/>
        </p:nvSpPr>
        <p:spPr>
          <a:xfrm>
            <a:off x="8428625" y="4520050"/>
            <a:ext cx="611400" cy="6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   13</a:t>
            </a:r>
            <a:endParaRPr sz="1000"/>
          </a:p>
        </p:txBody>
      </p:sp>
      <p:sp>
        <p:nvSpPr>
          <p:cNvPr id="550" name="Google Shape;550;p56"/>
          <p:cNvSpPr txBox="1"/>
          <p:nvPr/>
        </p:nvSpPr>
        <p:spPr>
          <a:xfrm>
            <a:off x="884050" y="1255725"/>
            <a:ext cx="24513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t>Minimize:</a:t>
            </a:r>
            <a:endParaRPr b="1" i="1"/>
          </a:p>
        </p:txBody>
      </p:sp>
      <p:sp>
        <p:nvSpPr>
          <p:cNvPr id="551" name="Google Shape;551;p56"/>
          <p:cNvSpPr txBox="1"/>
          <p:nvPr/>
        </p:nvSpPr>
        <p:spPr>
          <a:xfrm>
            <a:off x="884050" y="2386675"/>
            <a:ext cx="19791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t>Subject to,</a:t>
            </a:r>
            <a:endParaRPr b="1" i="1"/>
          </a:p>
        </p:txBody>
      </p:sp>
      <p:pic>
        <p:nvPicPr>
          <p:cNvPr id="552" name="Google Shape;552;p56"/>
          <p:cNvPicPr preferRelativeResize="0"/>
          <p:nvPr/>
        </p:nvPicPr>
        <p:blipFill>
          <a:blip r:embed="rId4">
            <a:alphaModFix/>
          </a:blip>
          <a:stretch>
            <a:fillRect/>
          </a:stretch>
        </p:blipFill>
        <p:spPr>
          <a:xfrm>
            <a:off x="1679142" y="1684604"/>
            <a:ext cx="1447549" cy="610737"/>
          </a:xfrm>
          <a:prstGeom prst="rect">
            <a:avLst/>
          </a:prstGeom>
          <a:noFill/>
          <a:ln>
            <a:noFill/>
          </a:ln>
        </p:spPr>
      </p:pic>
      <p:pic>
        <p:nvPicPr>
          <p:cNvPr id="553" name="Google Shape;553;p56"/>
          <p:cNvPicPr preferRelativeResize="0"/>
          <p:nvPr/>
        </p:nvPicPr>
        <p:blipFill>
          <a:blip r:embed="rId5">
            <a:alphaModFix/>
          </a:blip>
          <a:stretch>
            <a:fillRect/>
          </a:stretch>
        </p:blipFill>
        <p:spPr>
          <a:xfrm>
            <a:off x="1355500" y="2768563"/>
            <a:ext cx="3127625" cy="1841300"/>
          </a:xfrm>
          <a:prstGeom prst="rect">
            <a:avLst/>
          </a:prstGeom>
          <a:noFill/>
          <a:ln>
            <a:noFill/>
          </a:ln>
        </p:spPr>
      </p:pic>
      <p:pic>
        <p:nvPicPr>
          <p:cNvPr id="554" name="Google Shape;554;p56"/>
          <p:cNvPicPr preferRelativeResize="0"/>
          <p:nvPr/>
        </p:nvPicPr>
        <p:blipFill>
          <a:blip r:embed="rId6">
            <a:alphaModFix/>
          </a:blip>
          <a:stretch>
            <a:fillRect/>
          </a:stretch>
        </p:blipFill>
        <p:spPr>
          <a:xfrm>
            <a:off x="6042725" y="2402121"/>
            <a:ext cx="198200" cy="301250"/>
          </a:xfrm>
          <a:prstGeom prst="rect">
            <a:avLst/>
          </a:prstGeom>
          <a:noFill/>
          <a:ln>
            <a:noFill/>
          </a:ln>
        </p:spPr>
      </p:pic>
      <p:pic>
        <p:nvPicPr>
          <p:cNvPr id="555" name="Google Shape;555;p56"/>
          <p:cNvPicPr preferRelativeResize="0"/>
          <p:nvPr/>
        </p:nvPicPr>
        <p:blipFill>
          <a:blip r:embed="rId7">
            <a:alphaModFix/>
          </a:blip>
          <a:stretch>
            <a:fillRect/>
          </a:stretch>
        </p:blipFill>
        <p:spPr>
          <a:xfrm>
            <a:off x="6039075" y="2973425"/>
            <a:ext cx="2549029" cy="301250"/>
          </a:xfrm>
          <a:prstGeom prst="rect">
            <a:avLst/>
          </a:prstGeom>
          <a:noFill/>
          <a:ln>
            <a:noFill/>
          </a:ln>
        </p:spPr>
      </p:pic>
      <p:sp>
        <p:nvSpPr>
          <p:cNvPr id="557" name="Google Shape;557;p56"/>
          <p:cNvSpPr txBox="1"/>
          <p:nvPr/>
        </p:nvSpPr>
        <p:spPr>
          <a:xfrm>
            <a:off x="3480725" y="1751450"/>
            <a:ext cx="23280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7"/>
          <p:cNvSpPr txBox="1"/>
          <p:nvPr/>
        </p:nvSpPr>
        <p:spPr>
          <a:xfrm>
            <a:off x="833350" y="700575"/>
            <a:ext cx="6993000" cy="3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112" name="Google Shape;11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13" name="Google Shape;113;p17"/>
          <p:cNvSpPr txBox="1"/>
          <p:nvPr/>
        </p:nvSpPr>
        <p:spPr>
          <a:xfrm>
            <a:off x="774300" y="663125"/>
            <a:ext cx="73365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7"/>
          <p:cNvSpPr txBox="1"/>
          <p:nvPr/>
        </p:nvSpPr>
        <p:spPr>
          <a:xfrm>
            <a:off x="494125" y="445600"/>
            <a:ext cx="4904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Mobile Cloud Computing</a:t>
            </a:r>
            <a:endParaRPr sz="3000" b="1"/>
          </a:p>
        </p:txBody>
      </p:sp>
      <p:sp>
        <p:nvSpPr>
          <p:cNvPr id="115" name="Google Shape;115;p17"/>
          <p:cNvSpPr txBox="1"/>
          <p:nvPr/>
        </p:nvSpPr>
        <p:spPr>
          <a:xfrm>
            <a:off x="494125" y="1280475"/>
            <a:ext cx="5896200" cy="30366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Font typeface="Times New Roman"/>
              <a:buChar char="●"/>
            </a:pPr>
            <a:r>
              <a:rPr lang="en" sz="2400">
                <a:latin typeface="Times New Roman"/>
                <a:ea typeface="Times New Roman"/>
                <a:cs typeface="Times New Roman"/>
                <a:sym typeface="Times New Roman"/>
              </a:rPr>
              <a:t>Integrated with 5G</a:t>
            </a:r>
            <a:endParaRPr sz="2400">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Char char="●"/>
            </a:pPr>
            <a:r>
              <a:rPr lang="en" sz="2400">
                <a:latin typeface="Times New Roman"/>
                <a:ea typeface="Times New Roman"/>
                <a:cs typeface="Times New Roman"/>
                <a:sym typeface="Times New Roman"/>
              </a:rPr>
              <a:t>Uses Virtual Network Function (VNF)</a:t>
            </a:r>
            <a:endParaRPr sz="2400">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Char char="●"/>
            </a:pPr>
            <a:r>
              <a:rPr lang="en" sz="2400">
                <a:latin typeface="Times New Roman"/>
                <a:ea typeface="Times New Roman"/>
                <a:cs typeface="Times New Roman"/>
                <a:sym typeface="Times New Roman"/>
              </a:rPr>
              <a:t>Offers high computational power</a:t>
            </a:r>
            <a:endParaRPr sz="2400">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2400">
              <a:latin typeface="Times New Roman"/>
              <a:ea typeface="Times New Roman"/>
              <a:cs typeface="Times New Roman"/>
              <a:sym typeface="Times New Roman"/>
            </a:endParaRPr>
          </a:p>
          <a:p>
            <a:pPr marL="914400" lvl="0" indent="0" algn="l" rtl="0">
              <a:spcBef>
                <a:spcPts val="0"/>
              </a:spcBef>
              <a:spcAft>
                <a:spcPts val="0"/>
              </a:spcAft>
              <a:buNone/>
            </a:pPr>
            <a:endParaRPr sz="2400"/>
          </a:p>
          <a:p>
            <a:pPr marL="0" lvl="0" indent="0" algn="l" rtl="0">
              <a:spcBef>
                <a:spcPts val="0"/>
              </a:spcBef>
              <a:spcAft>
                <a:spcPts val="0"/>
              </a:spcAft>
              <a:buNone/>
            </a:pPr>
            <a:endParaRPr sz="2400"/>
          </a:p>
          <a:p>
            <a:pPr marL="457200" lvl="0" indent="0" algn="l" rtl="0">
              <a:spcBef>
                <a:spcPts val="0"/>
              </a:spcBef>
              <a:spcAft>
                <a:spcPts val="0"/>
              </a:spcAft>
              <a:buNone/>
            </a:pPr>
            <a:r>
              <a:rPr lang="en" sz="2400"/>
              <a:t> </a:t>
            </a:r>
            <a:endParaRPr sz="2400"/>
          </a:p>
          <a:p>
            <a:pPr marL="0" lvl="0" indent="0" algn="l" rtl="0">
              <a:spcBef>
                <a:spcPts val="0"/>
              </a:spcBef>
              <a:spcAft>
                <a:spcPts val="0"/>
              </a:spcAft>
              <a:buNone/>
            </a:pPr>
            <a:endParaRPr sz="2400"/>
          </a:p>
        </p:txBody>
      </p:sp>
      <p:sp>
        <p:nvSpPr>
          <p:cNvPr id="116" name="Google Shape;116;p17"/>
          <p:cNvSpPr txBox="1"/>
          <p:nvPr/>
        </p:nvSpPr>
        <p:spPr>
          <a:xfrm>
            <a:off x="3693300" y="4608425"/>
            <a:ext cx="4417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7" name="Google Shape;117;p17"/>
          <p:cNvPicPr preferRelativeResize="0"/>
          <p:nvPr/>
        </p:nvPicPr>
        <p:blipFill>
          <a:blip r:embed="rId4">
            <a:alphaModFix/>
          </a:blip>
          <a:stretch>
            <a:fillRect/>
          </a:stretch>
        </p:blipFill>
        <p:spPr>
          <a:xfrm>
            <a:off x="5764075" y="1156075"/>
            <a:ext cx="3257075" cy="2877450"/>
          </a:xfrm>
          <a:prstGeom prst="rect">
            <a:avLst/>
          </a:prstGeom>
          <a:noFill/>
          <a:ln>
            <a:noFill/>
          </a:ln>
        </p:spPr>
      </p:pic>
      <p:sp>
        <p:nvSpPr>
          <p:cNvPr id="118" name="Google Shape;118;p17"/>
          <p:cNvSpPr txBox="1"/>
          <p:nvPr/>
        </p:nvSpPr>
        <p:spPr>
          <a:xfrm>
            <a:off x="5335325" y="4088425"/>
            <a:ext cx="35130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  Fig 1</a:t>
            </a:r>
            <a:r>
              <a:rPr lang="en" sz="1800"/>
              <a:t>. Mobile Cloud Computing</a:t>
            </a:r>
            <a:endParaRPr sz="18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6</a:t>
            </a:fld>
            <a:endParaRPr sz="1000">
              <a:solidFill>
                <a:srgbClr val="595959"/>
              </a:solidFill>
            </a:endParaRPr>
          </a:p>
        </p:txBody>
      </p:sp>
      <p:sp>
        <p:nvSpPr>
          <p:cNvPr id="87" name="Google Shape;87;p16"/>
          <p:cNvSpPr txBox="1"/>
          <p:nvPr/>
        </p:nvSpPr>
        <p:spPr>
          <a:xfrm>
            <a:off x="442100" y="244525"/>
            <a:ext cx="50592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Problem Definition</a:t>
            </a:r>
            <a:endParaRPr sz="3000" b="1"/>
          </a:p>
        </p:txBody>
      </p:sp>
      <p:sp>
        <p:nvSpPr>
          <p:cNvPr id="88" name="Google Shape;88;p16"/>
          <p:cNvSpPr txBox="1"/>
          <p:nvPr/>
        </p:nvSpPr>
        <p:spPr>
          <a:xfrm>
            <a:off x="387300" y="1167157"/>
            <a:ext cx="8232600" cy="33108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2400">
              <a:latin typeface="Times New Roman"/>
              <a:ea typeface="Times New Roman"/>
              <a:cs typeface="Times New Roman"/>
              <a:sym typeface="Times New Roman"/>
            </a:endParaRPr>
          </a:p>
        </p:txBody>
      </p:sp>
      <p:sp>
        <p:nvSpPr>
          <p:cNvPr id="89" name="Google Shape;8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91" name="Google Shape;91;p16"/>
          <p:cNvSpPr txBox="1"/>
          <p:nvPr/>
        </p:nvSpPr>
        <p:spPr>
          <a:xfrm>
            <a:off x="2495205" y="4599444"/>
            <a:ext cx="45810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Fig. 2</a:t>
            </a:r>
            <a:r>
              <a:rPr lang="en"/>
              <a:t>: User Services Architecture in 5G</a:t>
            </a:r>
            <a:endParaRPr/>
          </a:p>
        </p:txBody>
      </p:sp>
      <p:sp>
        <p:nvSpPr>
          <p:cNvPr id="92" name="Google Shape;92;p16"/>
          <p:cNvSpPr txBox="1"/>
          <p:nvPr/>
        </p:nvSpPr>
        <p:spPr>
          <a:xfrm>
            <a:off x="387300" y="1229000"/>
            <a:ext cx="4540200" cy="3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119" y="891978"/>
            <a:ext cx="5230366" cy="3816452"/>
          </a:xfrm>
          <a:prstGeom prst="rect">
            <a:avLst/>
          </a:prstGeom>
        </p:spPr>
      </p:pic>
      <p:pic>
        <p:nvPicPr>
          <p:cNvPr id="11" name="Picture 10"/>
          <p:cNvPicPr>
            <a:picLocks noChangeAspect="1"/>
          </p:cNvPicPr>
          <p:nvPr/>
        </p:nvPicPr>
        <p:blipFill>
          <a:blip r:embed="rId4"/>
          <a:stretch>
            <a:fillRect/>
          </a:stretch>
        </p:blipFill>
        <p:spPr>
          <a:xfrm>
            <a:off x="2545887" y="3031283"/>
            <a:ext cx="272940" cy="494243"/>
          </a:xfrm>
          <a:prstGeom prst="rect">
            <a:avLst/>
          </a:prstGeom>
        </p:spPr>
      </p:pic>
      <p:cxnSp>
        <p:nvCxnSpPr>
          <p:cNvPr id="12" name="Curved Connector 11"/>
          <p:cNvCxnSpPr/>
          <p:nvPr/>
        </p:nvCxnSpPr>
        <p:spPr>
          <a:xfrm>
            <a:off x="4070111" y="1450665"/>
            <a:ext cx="1431189" cy="584391"/>
          </a:xfrm>
          <a:prstGeom prst="curvedConnector3">
            <a:avLst>
              <a:gd name="adj1" fmla="val 99960"/>
            </a:avLst>
          </a:prstGeom>
          <a:ln>
            <a:solidFill>
              <a:srgbClr val="C00000"/>
            </a:solidFill>
            <a:tailEnd type="triangle"/>
          </a:ln>
        </p:spPr>
        <p:style>
          <a:lnRef idx="2">
            <a:schemeClr val="accent4"/>
          </a:lnRef>
          <a:fillRef idx="0">
            <a:schemeClr val="accent4"/>
          </a:fillRef>
          <a:effectRef idx="1">
            <a:schemeClr val="accent4"/>
          </a:effectRef>
          <a:fontRef idx="minor">
            <a:schemeClr val="tx1"/>
          </a:fontRef>
        </p:style>
      </p:cxnSp>
      <p:pic>
        <p:nvPicPr>
          <p:cNvPr id="14" name="Picture 13"/>
          <p:cNvPicPr>
            <a:picLocks noChangeAspect="1"/>
          </p:cNvPicPr>
          <p:nvPr/>
        </p:nvPicPr>
        <p:blipFill>
          <a:blip r:embed="rId5"/>
          <a:stretch>
            <a:fillRect/>
          </a:stretch>
        </p:blipFill>
        <p:spPr>
          <a:xfrm flipV="1">
            <a:off x="4166413" y="938576"/>
            <a:ext cx="188889" cy="140144"/>
          </a:xfrm>
          <a:prstGeom prst="rect">
            <a:avLst/>
          </a:prstGeom>
        </p:spPr>
      </p:pic>
      <p:pic>
        <p:nvPicPr>
          <p:cNvPr id="15" name="Picture 14"/>
          <p:cNvPicPr>
            <a:picLocks noChangeAspect="1"/>
          </p:cNvPicPr>
          <p:nvPr/>
        </p:nvPicPr>
        <p:blipFill>
          <a:blip r:embed="rId6"/>
          <a:stretch>
            <a:fillRect/>
          </a:stretch>
        </p:blipFill>
        <p:spPr>
          <a:xfrm>
            <a:off x="3922724" y="940173"/>
            <a:ext cx="188889" cy="140143"/>
          </a:xfrm>
          <a:prstGeom prst="rect">
            <a:avLst/>
          </a:prstGeom>
        </p:spPr>
      </p:pic>
      <p:pic>
        <p:nvPicPr>
          <p:cNvPr id="16" name="Picture 15"/>
          <p:cNvPicPr>
            <a:picLocks noChangeAspect="1"/>
          </p:cNvPicPr>
          <p:nvPr/>
        </p:nvPicPr>
        <p:blipFill>
          <a:blip r:embed="rId7"/>
          <a:stretch>
            <a:fillRect/>
          </a:stretch>
        </p:blipFill>
        <p:spPr>
          <a:xfrm>
            <a:off x="3679035" y="938576"/>
            <a:ext cx="188889" cy="122222"/>
          </a:xfrm>
          <a:prstGeom prst="rect">
            <a:avLst/>
          </a:prstGeom>
        </p:spPr>
      </p:pic>
      <p:pic>
        <p:nvPicPr>
          <p:cNvPr id="25" name="Picture 24"/>
          <p:cNvPicPr>
            <a:picLocks noChangeAspect="1"/>
          </p:cNvPicPr>
          <p:nvPr/>
        </p:nvPicPr>
        <p:blipFill>
          <a:blip r:embed="rId7"/>
          <a:stretch>
            <a:fillRect/>
          </a:stretch>
        </p:blipFill>
        <p:spPr>
          <a:xfrm>
            <a:off x="5016030" y="937566"/>
            <a:ext cx="188889" cy="122222"/>
          </a:xfrm>
          <a:prstGeom prst="rect">
            <a:avLst/>
          </a:prstGeom>
        </p:spPr>
      </p:pic>
      <p:sp>
        <p:nvSpPr>
          <p:cNvPr id="18" name="Curved Down Arrow 17"/>
          <p:cNvSpPr/>
          <p:nvPr/>
        </p:nvSpPr>
        <p:spPr>
          <a:xfrm>
            <a:off x="4355302" y="673768"/>
            <a:ext cx="430403" cy="212233"/>
          </a:xfrm>
          <a:prstGeom prst="curvedDownArrow">
            <a:avLst/>
          </a:prstGeom>
          <a:solidFill>
            <a:schemeClr val="bg2">
              <a:lumMod val="40000"/>
              <a:lumOff val="60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pic>
        <p:nvPicPr>
          <p:cNvPr id="28" name="Picture 27"/>
          <p:cNvPicPr>
            <a:picLocks noChangeAspect="1"/>
          </p:cNvPicPr>
          <p:nvPr/>
        </p:nvPicPr>
        <p:blipFill>
          <a:blip r:embed="rId5"/>
          <a:stretch>
            <a:fillRect/>
          </a:stretch>
        </p:blipFill>
        <p:spPr>
          <a:xfrm flipV="1">
            <a:off x="4166413" y="940173"/>
            <a:ext cx="188889" cy="140144"/>
          </a:xfrm>
          <a:prstGeom prst="rect">
            <a:avLst/>
          </a:prstGeom>
        </p:spPr>
      </p:pic>
      <p:grpSp>
        <p:nvGrpSpPr>
          <p:cNvPr id="30" name="Group 29"/>
          <p:cNvGrpSpPr/>
          <p:nvPr/>
        </p:nvGrpSpPr>
        <p:grpSpPr>
          <a:xfrm>
            <a:off x="5428469" y="763785"/>
            <a:ext cx="2741699" cy="363153"/>
            <a:chOff x="2145923" y="206199"/>
            <a:chExt cx="1930775" cy="861938"/>
          </a:xfrm>
          <a:solidFill>
            <a:srgbClr val="0070C0"/>
          </a:solidFill>
          <a:scene3d>
            <a:camera prst="orthographicFront"/>
            <a:lightRig rig="flat" dir="t"/>
          </a:scene3d>
        </p:grpSpPr>
        <p:sp>
          <p:nvSpPr>
            <p:cNvPr id="31" name="Rounded Rectangle 30"/>
            <p:cNvSpPr/>
            <p:nvPr/>
          </p:nvSpPr>
          <p:spPr>
            <a:xfrm>
              <a:off x="2145923" y="206199"/>
              <a:ext cx="1930775" cy="861938"/>
            </a:xfrm>
            <a:prstGeom prst="roundRect">
              <a:avLst>
                <a:gd name="adj" fmla="val 10000"/>
              </a:avLst>
            </a:prstGeom>
            <a:grpFill/>
            <a:ln>
              <a:noFill/>
            </a:ln>
            <a:sp3d prstMaterial="dkEdge">
              <a:bevelT w="8200" h="38100"/>
            </a:sp3d>
          </p:spPr>
          <p:style>
            <a:lnRef idx="2">
              <a:schemeClr val="accent6">
                <a:shade val="50000"/>
              </a:schemeClr>
            </a:lnRef>
            <a:fillRef idx="1">
              <a:schemeClr val="accent6"/>
            </a:fillRef>
            <a:effectRef idx="0">
              <a:schemeClr val="accent6"/>
            </a:effectRef>
            <a:fontRef idx="minor">
              <a:schemeClr val="lt1"/>
            </a:fontRef>
          </p:style>
        </p:sp>
        <p:sp>
          <p:nvSpPr>
            <p:cNvPr id="32" name="Rounded Rectangle 4"/>
            <p:cNvSpPr/>
            <p:nvPr/>
          </p:nvSpPr>
          <p:spPr>
            <a:xfrm>
              <a:off x="2171167" y="509768"/>
              <a:ext cx="1880285" cy="401658"/>
            </a:xfrm>
            <a:prstGeom prst="rect">
              <a:avLst/>
            </a:prstGeom>
            <a:grpFill/>
            <a:ln>
              <a:noFill/>
            </a:ln>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100" kern="1200" smtClean="0"/>
                <a:t>Relocating VNF to Data Center 2</a:t>
              </a:r>
              <a:endParaRPr lang="en-US" sz="1100" kern="1200" dirty="0"/>
            </a:p>
          </p:txBody>
        </p:sp>
      </p:grpSp>
      <p:sp>
        <p:nvSpPr>
          <p:cNvPr id="34" name="Rounded Rectangle 33"/>
          <p:cNvSpPr/>
          <p:nvPr/>
        </p:nvSpPr>
        <p:spPr>
          <a:xfrm>
            <a:off x="6261369" y="1315067"/>
            <a:ext cx="1908799" cy="273908"/>
          </a:xfrm>
          <a:prstGeom prst="roundRect">
            <a:avLst>
              <a:gd name="adj" fmla="val 10000"/>
            </a:avLst>
          </a:prstGeom>
          <a:solidFill>
            <a:schemeClr val="bg1"/>
          </a:solidFill>
          <a:ln w="3175">
            <a:solidFill>
              <a:srgbClr val="C00000"/>
            </a:solidFill>
          </a:ln>
          <a:scene3d>
            <a:camera prst="orthographicFront"/>
            <a:lightRig rig="flat" dir="t"/>
          </a:scene3d>
          <a:sp3d prstMaterial="dkEdge">
            <a:bevelT w="8200" h="38100"/>
          </a:sp3d>
        </p:spPr>
        <p:style>
          <a:lnRef idx="2">
            <a:schemeClr val="accent6">
              <a:shade val="50000"/>
            </a:schemeClr>
          </a:lnRef>
          <a:fillRef idx="1">
            <a:schemeClr val="accent6"/>
          </a:fillRef>
          <a:effectRef idx="0">
            <a:schemeClr val="accent6"/>
          </a:effectRef>
          <a:fontRef idx="minor">
            <a:schemeClr val="lt1"/>
          </a:fontRef>
        </p:style>
      </p:sp>
      <p:sp>
        <p:nvSpPr>
          <p:cNvPr id="20" name="TextBox 19"/>
          <p:cNvSpPr txBox="1"/>
          <p:nvPr/>
        </p:nvSpPr>
        <p:spPr>
          <a:xfrm>
            <a:off x="6393988" y="1342753"/>
            <a:ext cx="1776180" cy="246221"/>
          </a:xfrm>
          <a:prstGeom prst="rect">
            <a:avLst/>
          </a:prstGeom>
          <a:noFill/>
        </p:spPr>
        <p:txBody>
          <a:bodyPr wrap="square" rtlCol="0">
            <a:spAutoFit/>
          </a:bodyPr>
          <a:lstStyle/>
          <a:p>
            <a:r>
              <a:rPr lang="en-US" sz="1000" smtClean="0"/>
              <a:t>Decreses response time</a:t>
            </a:r>
            <a:endParaRPr lang="en-US" sz="1000"/>
          </a:p>
        </p:txBody>
      </p:sp>
      <p:grpSp>
        <p:nvGrpSpPr>
          <p:cNvPr id="37" name="Group 36"/>
          <p:cNvGrpSpPr/>
          <p:nvPr/>
        </p:nvGrpSpPr>
        <p:grpSpPr>
          <a:xfrm>
            <a:off x="5390004" y="700471"/>
            <a:ext cx="2891461" cy="466686"/>
            <a:chOff x="2145923" y="206199"/>
            <a:chExt cx="1930775" cy="861938"/>
          </a:xfrm>
          <a:solidFill>
            <a:srgbClr val="0070C0"/>
          </a:solidFill>
          <a:scene3d>
            <a:camera prst="orthographicFront"/>
            <a:lightRig rig="flat" dir="t"/>
          </a:scene3d>
        </p:grpSpPr>
        <p:sp>
          <p:nvSpPr>
            <p:cNvPr id="38" name="Rounded Rectangle 37"/>
            <p:cNvSpPr/>
            <p:nvPr/>
          </p:nvSpPr>
          <p:spPr>
            <a:xfrm>
              <a:off x="2145923" y="206199"/>
              <a:ext cx="1930775" cy="861938"/>
            </a:xfrm>
            <a:prstGeom prst="roundRect">
              <a:avLst>
                <a:gd name="adj" fmla="val 10000"/>
              </a:avLst>
            </a:prstGeom>
            <a:grpFill/>
            <a:ln>
              <a:noFill/>
            </a:ln>
            <a:sp3d prstMaterial="dkEdge">
              <a:bevelT w="8200" h="38100"/>
            </a:sp3d>
          </p:spPr>
          <p:style>
            <a:lnRef idx="2">
              <a:schemeClr val="accent6">
                <a:shade val="50000"/>
              </a:schemeClr>
            </a:lnRef>
            <a:fillRef idx="1">
              <a:schemeClr val="accent6"/>
            </a:fillRef>
            <a:effectRef idx="0">
              <a:schemeClr val="accent6"/>
            </a:effectRef>
            <a:fontRef idx="minor">
              <a:schemeClr val="lt1"/>
            </a:fontRef>
          </p:style>
        </p:sp>
        <p:sp>
          <p:nvSpPr>
            <p:cNvPr id="39" name="Rounded Rectangle 4"/>
            <p:cNvSpPr/>
            <p:nvPr/>
          </p:nvSpPr>
          <p:spPr>
            <a:xfrm>
              <a:off x="2171167" y="509768"/>
              <a:ext cx="1880285" cy="401658"/>
            </a:xfrm>
            <a:prstGeom prst="rect">
              <a:avLst/>
            </a:prstGeom>
            <a:grpFill/>
            <a:ln>
              <a:noFill/>
            </a:ln>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100" kern="1200" smtClean="0"/>
                <a:t>Continue taking service from Data Center 1 through  DC to DC communication</a:t>
              </a:r>
              <a:endParaRPr lang="en-US" sz="1100" kern="1200" dirty="0"/>
            </a:p>
          </p:txBody>
        </p:sp>
      </p:grpSp>
      <p:sp>
        <p:nvSpPr>
          <p:cNvPr id="43" name="Rounded Rectangle 42"/>
          <p:cNvSpPr/>
          <p:nvPr/>
        </p:nvSpPr>
        <p:spPr>
          <a:xfrm>
            <a:off x="6261369" y="1236767"/>
            <a:ext cx="1908799" cy="427796"/>
          </a:xfrm>
          <a:prstGeom prst="roundRect">
            <a:avLst>
              <a:gd name="adj" fmla="val 10000"/>
            </a:avLst>
          </a:prstGeom>
          <a:solidFill>
            <a:schemeClr val="bg1"/>
          </a:solidFill>
          <a:ln w="3175">
            <a:solidFill>
              <a:srgbClr val="C00000"/>
            </a:solidFill>
          </a:ln>
          <a:scene3d>
            <a:camera prst="orthographicFront"/>
            <a:lightRig rig="flat" dir="t"/>
          </a:scene3d>
          <a:sp3d prstMaterial="dkEdge">
            <a:bevelT w="8200" h="38100"/>
          </a:sp3d>
        </p:spPr>
        <p:style>
          <a:lnRef idx="2">
            <a:schemeClr val="accent6">
              <a:shade val="50000"/>
            </a:schemeClr>
          </a:lnRef>
          <a:fillRef idx="1">
            <a:schemeClr val="accent6"/>
          </a:fillRef>
          <a:effectRef idx="0">
            <a:schemeClr val="accent6"/>
          </a:effectRef>
          <a:fontRef idx="minor">
            <a:schemeClr val="lt1"/>
          </a:fontRef>
        </p:style>
      </p:sp>
      <p:sp>
        <p:nvSpPr>
          <p:cNvPr id="44" name="TextBox 43"/>
          <p:cNvSpPr txBox="1"/>
          <p:nvPr/>
        </p:nvSpPr>
        <p:spPr>
          <a:xfrm>
            <a:off x="6327678" y="1264453"/>
            <a:ext cx="1776180" cy="400110"/>
          </a:xfrm>
          <a:prstGeom prst="rect">
            <a:avLst/>
          </a:prstGeom>
          <a:noFill/>
        </p:spPr>
        <p:txBody>
          <a:bodyPr wrap="square" rtlCol="0">
            <a:spAutoFit/>
          </a:bodyPr>
          <a:lstStyle/>
          <a:p>
            <a:r>
              <a:rPr lang="en-US" sz="1000" smtClean="0"/>
              <a:t>Increased response time but</a:t>
            </a:r>
          </a:p>
          <a:p>
            <a:r>
              <a:rPr lang="en-US" sz="1000" smtClean="0"/>
              <a:t>Reduced VNF relocation</a:t>
            </a:r>
            <a:endParaRPr lang="en-US" sz="1000"/>
          </a:p>
        </p:txBody>
      </p:sp>
      <p:sp>
        <p:nvSpPr>
          <p:cNvPr id="21" name="TextBox 20"/>
          <p:cNvSpPr txBox="1"/>
          <p:nvPr/>
        </p:nvSpPr>
        <p:spPr>
          <a:xfrm>
            <a:off x="5733268" y="3296093"/>
            <a:ext cx="2943219" cy="307777"/>
          </a:xfrm>
          <a:prstGeom prst="rect">
            <a:avLst/>
          </a:prstGeom>
          <a:solidFill>
            <a:srgbClr val="C00000"/>
          </a:solidFill>
        </p:spPr>
        <p:txBody>
          <a:bodyPr wrap="square" rtlCol="0">
            <a:spAutoFit/>
          </a:bodyPr>
          <a:lstStyle/>
          <a:p>
            <a:r>
              <a:rPr lang="en-US" smtClean="0">
                <a:solidFill>
                  <a:schemeClr val="bg1"/>
                </a:solidFill>
              </a:rPr>
              <a:t>Two Conflicting Objectives!</a:t>
            </a:r>
            <a:endParaRPr lang="en-US">
              <a:solidFill>
                <a:schemeClr val="bg1"/>
              </a:solidFill>
            </a:endParaRPr>
          </a:p>
        </p:txBody>
      </p:sp>
      <p:sp>
        <p:nvSpPr>
          <p:cNvPr id="22" name="TextBox 21"/>
          <p:cNvSpPr txBox="1"/>
          <p:nvPr/>
        </p:nvSpPr>
        <p:spPr>
          <a:xfrm>
            <a:off x="5742011" y="3581101"/>
            <a:ext cx="2930749" cy="523220"/>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en-US" smtClean="0"/>
              <a:t>Minimizing  VNF relocation</a:t>
            </a:r>
          </a:p>
          <a:p>
            <a:pPr marL="285750" indent="-285750">
              <a:buFont typeface="Wingdings" panose="05000000000000000000" pitchFamily="2" charset="2"/>
              <a:buChar char="§"/>
            </a:pPr>
            <a:r>
              <a:rPr lang="en-US" smtClean="0"/>
              <a:t>Minimizing response time</a:t>
            </a:r>
            <a:endParaRPr lang="en-US"/>
          </a:p>
        </p:txBody>
      </p:sp>
    </p:spTree>
    <p:extLst>
      <p:ext uri="{BB962C8B-B14F-4D97-AF65-F5344CB8AC3E}">
        <p14:creationId xmlns:p14="http://schemas.microsoft.com/office/powerpoint/2010/main" val="426727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39 0.05617 L 0.00139 0.12716 L 0.30052 0.12561 L 0.30052 -0.07593 L 0.30052 -0.07223 " pathEditMode="relative" ptsTypes="AAAAA">
                                      <p:cBhvr>
                                        <p:cTn id="6" dur="2300" fill="hold"/>
                                        <p:tgtEl>
                                          <p:spTgt spid="1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0.0007 -0.01173 L 0.00816 -0.03395 L 0.02014 -0.04259 L 0.03004 -0.04445 L 0.04184 -0.04445 L 0.054 -0.02655 L 0.05625 -0.01636 L 0.06528 -0.00124 " pathEditMode="relative" rAng="0" ptsTypes="AAAAAAAA">
                                      <p:cBhvr>
                                        <p:cTn id="12" dur="2000" fill="hold"/>
                                        <p:tgtEl>
                                          <p:spTgt spid="14"/>
                                        </p:tgtEl>
                                        <p:attrNameLst>
                                          <p:attrName>ppt_x</p:attrName>
                                          <p:attrName>ppt_y</p:attrName>
                                        </p:attrNameLst>
                                      </p:cBhvr>
                                      <p:rCtr x="3229" y="-1111"/>
                                    </p:animMotion>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grpId="2"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2" presetClass="entr" presetSubtype="4" fill="hold" grpId="0" nodeType="withEffect">
                                  <p:stCondLst>
                                    <p:cond delay="15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1200" fill="hold"/>
                                        <p:tgtEl>
                                          <p:spTgt spid="21"/>
                                        </p:tgtEl>
                                        <p:attrNameLst>
                                          <p:attrName>ppt_x</p:attrName>
                                        </p:attrNameLst>
                                      </p:cBhvr>
                                      <p:tavLst>
                                        <p:tav tm="0">
                                          <p:val>
                                            <p:strVal val="#ppt_x"/>
                                          </p:val>
                                        </p:tav>
                                        <p:tav tm="100000">
                                          <p:val>
                                            <p:strVal val="#ppt_x"/>
                                          </p:val>
                                        </p:tav>
                                      </p:tavLst>
                                    </p:anim>
                                    <p:anim calcmode="lin" valueType="num">
                                      <p:cBhvr additive="base">
                                        <p:cTn id="54" dur="12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0" grpId="0"/>
      <p:bldP spid="20" grpId="1"/>
      <p:bldP spid="20" grpId="2"/>
      <p:bldP spid="44" grpId="0"/>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19"/>
          <p:cNvSpPr txBox="1"/>
          <p:nvPr/>
        </p:nvSpPr>
        <p:spPr>
          <a:xfrm>
            <a:off x="833350" y="700575"/>
            <a:ext cx="6993000" cy="36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p:txBody>
      </p:sp>
      <p:sp>
        <p:nvSpPr>
          <p:cNvPr id="134" name="Google Shape;13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35" name="Google Shape;135;p19"/>
          <p:cNvSpPr txBox="1"/>
          <p:nvPr/>
        </p:nvSpPr>
        <p:spPr>
          <a:xfrm>
            <a:off x="774300" y="663125"/>
            <a:ext cx="73365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9"/>
          <p:cNvSpPr txBox="1"/>
          <p:nvPr/>
        </p:nvSpPr>
        <p:spPr>
          <a:xfrm>
            <a:off x="494125" y="445600"/>
            <a:ext cx="5606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Objective &amp; Contribution</a:t>
            </a:r>
            <a:endParaRPr sz="3000" b="1"/>
          </a:p>
        </p:txBody>
      </p:sp>
      <p:sp>
        <p:nvSpPr>
          <p:cNvPr id="137" name="Google Shape;137;p19"/>
          <p:cNvSpPr txBox="1"/>
          <p:nvPr/>
        </p:nvSpPr>
        <p:spPr>
          <a:xfrm>
            <a:off x="108750" y="1301500"/>
            <a:ext cx="8977800" cy="3479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Font typeface="Times New Roman"/>
              <a:buChar char="●"/>
            </a:pPr>
            <a:r>
              <a:rPr lang="en" sz="2400">
                <a:solidFill>
                  <a:srgbClr val="0000FF"/>
                </a:solidFill>
                <a:latin typeface="Times New Roman"/>
                <a:ea typeface="Times New Roman"/>
                <a:cs typeface="Times New Roman"/>
                <a:sym typeface="Times New Roman"/>
              </a:rPr>
              <a:t>Optimal placement</a:t>
            </a:r>
            <a:r>
              <a:rPr lang="en" sz="2400">
                <a:solidFill>
                  <a:schemeClr val="dk1"/>
                </a:solidFill>
                <a:latin typeface="Times New Roman"/>
                <a:ea typeface="Times New Roman"/>
                <a:cs typeface="Times New Roman"/>
                <a:sym typeface="Times New Roman"/>
              </a:rPr>
              <a:t> of Virtual Network Functions (VNFs) in DCs </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Char char="●"/>
            </a:pPr>
            <a:r>
              <a:rPr lang="en" sz="2400">
                <a:solidFill>
                  <a:srgbClr val="0000FF"/>
                </a:solidFill>
                <a:latin typeface="Times New Roman"/>
                <a:ea typeface="Times New Roman"/>
                <a:cs typeface="Times New Roman"/>
                <a:sym typeface="Times New Roman"/>
              </a:rPr>
              <a:t>Maximizing QoE</a:t>
            </a:r>
            <a:r>
              <a:rPr lang="en" sz="2400">
                <a:solidFill>
                  <a:schemeClr val="dk1"/>
                </a:solidFill>
                <a:latin typeface="Times New Roman"/>
                <a:ea typeface="Times New Roman"/>
                <a:cs typeface="Times New Roman"/>
                <a:sym typeface="Times New Roman"/>
              </a:rPr>
              <a:t> or decreasing the cost of operation</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Trade-off between </a:t>
            </a:r>
            <a:r>
              <a:rPr lang="en" sz="2400">
                <a:solidFill>
                  <a:srgbClr val="0000FF"/>
                </a:solidFill>
                <a:latin typeface="Times New Roman"/>
                <a:ea typeface="Times New Roman"/>
                <a:cs typeface="Times New Roman"/>
                <a:sym typeface="Times New Roman"/>
              </a:rPr>
              <a:t>minimizing VNF relocation and response time</a:t>
            </a:r>
            <a:endParaRPr sz="2400">
              <a:solidFill>
                <a:srgbClr val="0000FF"/>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To study comprehensive performance of the proposed solution with the state-of-the-art works</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0"/>
          <p:cNvSpPr txBox="1"/>
          <p:nvPr/>
        </p:nvSpPr>
        <p:spPr>
          <a:xfrm>
            <a:off x="1465950" y="689350"/>
            <a:ext cx="14919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20"/>
          <p:cNvSpPr txBox="1">
            <a:spLocks noGrp="1"/>
          </p:cNvSpPr>
          <p:nvPr>
            <p:ph type="ctrTitle"/>
          </p:nvPr>
        </p:nvSpPr>
        <p:spPr>
          <a:xfrm>
            <a:off x="500550" y="260350"/>
            <a:ext cx="8520600" cy="80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t>Overview</a:t>
            </a:r>
            <a:endParaRPr sz="3000" b="1"/>
          </a:p>
        </p:txBody>
      </p:sp>
      <p:sp>
        <p:nvSpPr>
          <p:cNvPr id="144" name="Google Shape;144;p20"/>
          <p:cNvSpPr txBox="1">
            <a:spLocks noGrp="1"/>
          </p:cNvSpPr>
          <p:nvPr>
            <p:ph type="subTitle" idx="1"/>
          </p:nvPr>
        </p:nvSpPr>
        <p:spPr>
          <a:xfrm>
            <a:off x="623400" y="11226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CCCCCC"/>
              </a:buClr>
              <a:buSzPts val="2400"/>
              <a:buChar char="●"/>
            </a:pPr>
            <a:r>
              <a:rPr lang="en" sz="2400">
                <a:solidFill>
                  <a:srgbClr val="CCCCCC"/>
                </a:solidFill>
              </a:rPr>
              <a:t>Introduction</a:t>
            </a:r>
            <a:endParaRPr sz="2400">
              <a:solidFill>
                <a:srgbClr val="CCCCCC"/>
              </a:solidFill>
            </a:endParaRPr>
          </a:p>
          <a:p>
            <a:pPr marL="457200" lvl="0" indent="-381000" algn="l" rtl="0">
              <a:spcBef>
                <a:spcPts val="0"/>
              </a:spcBef>
              <a:spcAft>
                <a:spcPts val="0"/>
              </a:spcAft>
              <a:buClr>
                <a:srgbClr val="000000"/>
              </a:buClr>
              <a:buSzPts val="2400"/>
              <a:buChar char="●"/>
            </a:pPr>
            <a:r>
              <a:rPr lang="en" sz="2400">
                <a:solidFill>
                  <a:srgbClr val="000000"/>
                </a:solidFill>
              </a:rPr>
              <a:t>Related Works</a:t>
            </a:r>
            <a:endParaRPr sz="2400">
              <a:solidFill>
                <a:srgbClr val="000000"/>
              </a:solidFill>
            </a:endParaRPr>
          </a:p>
          <a:p>
            <a:pPr marL="457200" lvl="0" indent="-381000" algn="l" rtl="0">
              <a:spcBef>
                <a:spcPts val="0"/>
              </a:spcBef>
              <a:spcAft>
                <a:spcPts val="0"/>
              </a:spcAft>
              <a:buClr>
                <a:srgbClr val="D9D9D9"/>
              </a:buClr>
              <a:buSzPts val="2400"/>
              <a:buChar char="●"/>
            </a:pPr>
            <a:r>
              <a:rPr lang="en" sz="2400">
                <a:solidFill>
                  <a:srgbClr val="D9D9D9"/>
                </a:solidFill>
              </a:rPr>
              <a:t>Proposed Approach </a:t>
            </a:r>
            <a:endParaRPr sz="2400">
              <a:solidFill>
                <a:srgbClr val="D9D9D9"/>
              </a:solidFill>
            </a:endParaRPr>
          </a:p>
          <a:p>
            <a:pPr marL="457200" lvl="0" indent="-381000" algn="l" rtl="0">
              <a:spcBef>
                <a:spcPts val="0"/>
              </a:spcBef>
              <a:spcAft>
                <a:spcPts val="0"/>
              </a:spcAft>
              <a:buClr>
                <a:srgbClr val="D9D9D9"/>
              </a:buClr>
              <a:buSzPts val="2400"/>
              <a:buChar char="●"/>
            </a:pPr>
            <a:r>
              <a:rPr lang="en" sz="2400">
                <a:solidFill>
                  <a:srgbClr val="D9D9D9"/>
                </a:solidFill>
              </a:rPr>
              <a:t>Performance Evaluation</a:t>
            </a:r>
            <a:endParaRPr sz="2400">
              <a:solidFill>
                <a:srgbClr val="D9D9D9"/>
              </a:solidFill>
            </a:endParaRPr>
          </a:p>
          <a:p>
            <a:pPr marL="457200" lvl="0" indent="-381000" algn="l" rtl="0">
              <a:spcBef>
                <a:spcPts val="0"/>
              </a:spcBef>
              <a:spcAft>
                <a:spcPts val="0"/>
              </a:spcAft>
              <a:buClr>
                <a:srgbClr val="D9D9D9"/>
              </a:buClr>
              <a:buSzPts val="2400"/>
              <a:buChar char="●"/>
            </a:pPr>
            <a:r>
              <a:rPr lang="en" sz="2400">
                <a:solidFill>
                  <a:srgbClr val="D9D9D9"/>
                </a:solidFill>
              </a:rPr>
              <a:t>Conclusion</a:t>
            </a:r>
            <a:r>
              <a:rPr lang="en" sz="2400">
                <a:solidFill>
                  <a:srgbClr val="CCCCCC"/>
                </a:solidFill>
              </a:rPr>
              <a:t>  &amp; Future Works</a:t>
            </a:r>
            <a:endParaRPr sz="2400">
              <a:solidFill>
                <a:srgbClr val="D9D9D9"/>
              </a:solidFill>
            </a:endParaRPr>
          </a:p>
          <a:p>
            <a:pPr marL="457200" lvl="0" indent="0" algn="l" rtl="0">
              <a:spcBef>
                <a:spcPts val="0"/>
              </a:spcBef>
              <a:spcAft>
                <a:spcPts val="0"/>
              </a:spcAft>
              <a:buNone/>
            </a:pPr>
            <a:endParaRPr sz="2400">
              <a:solidFill>
                <a:srgbClr val="000000"/>
              </a:solidFill>
            </a:endParaRPr>
          </a:p>
          <a:p>
            <a:pPr marL="457200" lvl="0" indent="0" algn="ctr" rtl="0">
              <a:spcBef>
                <a:spcPts val="0"/>
              </a:spcBef>
              <a:spcAft>
                <a:spcPts val="0"/>
              </a:spcAft>
              <a:buNone/>
            </a:pPr>
            <a:endParaRPr sz="2400">
              <a:solidFill>
                <a:schemeClr val="accent3"/>
              </a:solidFill>
            </a:endParaRPr>
          </a:p>
          <a:p>
            <a:pPr marL="0" lvl="0" indent="0" algn="ctr" rtl="0">
              <a:spcBef>
                <a:spcPts val="0"/>
              </a:spcBef>
              <a:spcAft>
                <a:spcPts val="0"/>
              </a:spcAft>
              <a:buNone/>
            </a:pPr>
            <a:endParaRPr sz="2400">
              <a:solidFill>
                <a:schemeClr val="dk1"/>
              </a:solidFill>
            </a:endParaRPr>
          </a:p>
        </p:txBody>
      </p:sp>
      <p:sp>
        <p:nvSpPr>
          <p:cNvPr id="145" name="Google Shape;14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1"/>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9</a:t>
            </a:fld>
            <a:endParaRPr sz="1000">
              <a:solidFill>
                <a:srgbClr val="595959"/>
              </a:solidFill>
            </a:endParaRPr>
          </a:p>
        </p:txBody>
      </p:sp>
      <p:sp>
        <p:nvSpPr>
          <p:cNvPr id="151" name="Google Shape;151;p21"/>
          <p:cNvSpPr txBox="1"/>
          <p:nvPr/>
        </p:nvSpPr>
        <p:spPr>
          <a:xfrm>
            <a:off x="542750" y="254450"/>
            <a:ext cx="50592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Related Works</a:t>
            </a:r>
            <a:endParaRPr sz="3000" b="1"/>
          </a:p>
        </p:txBody>
      </p:sp>
      <p:sp>
        <p:nvSpPr>
          <p:cNvPr id="152" name="Google Shape;152;p21"/>
          <p:cNvSpPr txBox="1"/>
          <p:nvPr/>
        </p:nvSpPr>
        <p:spPr>
          <a:xfrm>
            <a:off x="709350" y="982700"/>
            <a:ext cx="8232600" cy="38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1"/>
                </a:solidFill>
                <a:latin typeface="Times New Roman"/>
                <a:ea typeface="Times New Roman"/>
                <a:cs typeface="Times New Roman"/>
                <a:sym typeface="Times New Roman"/>
              </a:rPr>
              <a:t>User </a:t>
            </a:r>
            <a:r>
              <a:rPr lang="en" sz="2000">
                <a:solidFill>
                  <a:schemeClr val="dk1"/>
                </a:solidFill>
                <a:latin typeface="Times New Roman"/>
                <a:ea typeface="Times New Roman"/>
                <a:cs typeface="Times New Roman"/>
                <a:sym typeface="Times New Roman"/>
              </a:rPr>
              <a:t> </a:t>
            </a:r>
            <a:r>
              <a:rPr lang="en" sz="2000" b="1">
                <a:solidFill>
                  <a:schemeClr val="dk1"/>
                </a:solidFill>
                <a:latin typeface="Times New Roman"/>
                <a:ea typeface="Times New Roman"/>
                <a:cs typeface="Times New Roman"/>
                <a:sym typeface="Times New Roman"/>
              </a:rPr>
              <a:t>mobility-aware  virtual  network function placement for virtual 5g network infrastructure [1]</a:t>
            </a:r>
            <a:endParaRPr sz="20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20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2400" b="1">
                <a:solidFill>
                  <a:schemeClr val="dk1"/>
                </a:solidFill>
                <a:latin typeface="Times New Roman"/>
                <a:ea typeface="Times New Roman"/>
                <a:cs typeface="Times New Roman"/>
                <a:sym typeface="Times New Roman"/>
              </a:rPr>
              <a:t>Contribution:</a:t>
            </a:r>
            <a:endParaRPr sz="2400" b="1">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Solution for minimizing VNF relocation</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Solution for minimizing communication delay</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2400" b="1">
                <a:solidFill>
                  <a:schemeClr val="dk1"/>
                </a:solidFill>
                <a:latin typeface="Times New Roman"/>
                <a:ea typeface="Times New Roman"/>
                <a:cs typeface="Times New Roman"/>
                <a:sym typeface="Times New Roman"/>
              </a:rPr>
              <a:t>Limitation:</a:t>
            </a:r>
            <a:endParaRPr sz="2400" b="1">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Provide two individual solutions</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Didn’t bring trade-off among them</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None/>
            </a:pPr>
            <a:endParaRPr sz="2400"/>
          </a:p>
          <a:p>
            <a:pPr marL="914400" lvl="0" indent="0" algn="l" rtl="0">
              <a:spcBef>
                <a:spcPts val="0"/>
              </a:spcBef>
              <a:spcAft>
                <a:spcPts val="0"/>
              </a:spcAft>
              <a:buNone/>
            </a:pPr>
            <a:endParaRPr sz="2400"/>
          </a:p>
          <a:p>
            <a:pPr marL="91440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p>
        </p:txBody>
      </p:sp>
      <p:sp>
        <p:nvSpPr>
          <p:cNvPr id="153" name="Google Shape;15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1786</Words>
  <Application>Microsoft Office PowerPoint</Application>
  <PresentationFormat>On-screen Show (16:9)</PresentationFormat>
  <Paragraphs>451</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Times New Roman</vt:lpstr>
      <vt:lpstr>Wingdings</vt:lpstr>
      <vt:lpstr>Simple Light</vt:lpstr>
      <vt:lpstr>PowerPoint Presentation</vt:lpstr>
      <vt:lpstr>Overview</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Overview</vt:lpstr>
      <vt:lpstr>PowerPoint Presentation</vt:lpstr>
      <vt:lpstr>PowerPoint Presentation</vt:lpstr>
      <vt:lpstr>PowerPoint Presentation</vt:lpstr>
      <vt:lpstr>PowerPoint Presentation</vt:lpstr>
      <vt:lpstr>Computation Time for Optimal Placement of VNFs</vt:lpstr>
      <vt:lpstr>a) Ant Colony Optimization (ACO)  Based VNF Allocation</vt:lpstr>
      <vt:lpstr>First-Fit (FF) Initial Solution </vt:lpstr>
      <vt:lpstr>Ant Colony Optimization (ACO)  Based VNF Allocation</vt:lpstr>
      <vt:lpstr>   ACO based VNF Allocation (1/3)</vt:lpstr>
      <vt:lpstr>  ACO based VNF Allocation (2/3) </vt:lpstr>
      <vt:lpstr>   ACO based VNF Allocation (3/3)</vt:lpstr>
      <vt:lpstr>   Ant Colony Optimization based VNF Allocation </vt:lpstr>
      <vt:lpstr>Overview</vt:lpstr>
      <vt:lpstr>Simulation Environment</vt:lpstr>
      <vt:lpstr>Performance Metrics</vt:lpstr>
      <vt:lpstr>Simulation Result</vt:lpstr>
      <vt:lpstr>Impact of varying number of VNFs movement(1/2)</vt:lpstr>
      <vt:lpstr>Impact of varying number of VNFs movement(2/2)</vt:lpstr>
      <vt:lpstr>Simulation Result</vt:lpstr>
      <vt:lpstr>Impact of varying number of eNBs per DC(1/2)</vt:lpstr>
      <vt:lpstr>Impact of varying number of eNBs per DC(2/2)</vt:lpstr>
      <vt:lpstr>Simulation Result</vt:lpstr>
      <vt:lpstr>Impact of varying number of VNF holding capacity of DC(1/2)</vt:lpstr>
      <vt:lpstr>Impact of varying number of VNF holding capacity of DC(2/2)</vt:lpstr>
      <vt:lpstr>Overview</vt:lpstr>
      <vt:lpstr>PowerPoint Presentation</vt:lpstr>
      <vt:lpstr>PowerPoint Presentation</vt:lpstr>
      <vt:lpstr>PowerPoint Presentation</vt:lpstr>
      <vt:lpstr>PowerPoint Presentation</vt:lpstr>
      <vt:lpstr>PowerPoint Presentation</vt:lpstr>
      <vt:lpstr>PowerPoint Presentation</vt:lpstr>
      <vt:lpstr>Proof of NP-Hardness</vt:lpstr>
      <vt:lpstr>Proof of NP-Hardness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Asus</cp:lastModifiedBy>
  <cp:revision>1</cp:revision>
  <dcterms:modified xsi:type="dcterms:W3CDTF">2020-01-08T09:47:10Z</dcterms:modified>
</cp:coreProperties>
</file>